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9" r:id="rId1"/>
  </p:sldMasterIdLst>
  <p:notesMasterIdLst>
    <p:notesMasterId r:id="rId16"/>
  </p:notesMasterIdLst>
  <p:sldIdLst>
    <p:sldId id="256" r:id="rId2"/>
    <p:sldId id="271" r:id="rId3"/>
    <p:sldId id="272" r:id="rId4"/>
    <p:sldId id="273" r:id="rId5"/>
    <p:sldId id="274" r:id="rId6"/>
    <p:sldId id="275" r:id="rId7"/>
    <p:sldId id="276" r:id="rId8"/>
    <p:sldId id="263" r:id="rId9"/>
    <p:sldId id="277" r:id="rId10"/>
    <p:sldId id="278" r:id="rId11"/>
    <p:sldId id="279" r:id="rId12"/>
    <p:sldId id="268" r:id="rId13"/>
    <p:sldId id="280" r:id="rId14"/>
    <p:sldId id="281" r:id="rId15"/>
  </p:sldIdLst>
  <p:sldSz cx="12192000" cy="6858000"/>
  <p:notesSz cx="6858000" cy="9144000"/>
  <p:custDataLst>
    <p:tags r:id="rId17"/>
  </p:custDataLst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F0F0F"/>
    <a:srgbClr val="D9ECD9"/>
    <a:srgbClr val="F2F2F2"/>
    <a:srgbClr val="2021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81" d="100"/>
          <a:sy n="81" d="100"/>
        </p:scale>
        <p:origin x="54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F44972-367F-4628-A077-83A6F0829D46}" type="datetimeFigureOut">
              <a:rPr lang="en-GB" smtClean="0"/>
              <a:t>13/05/2024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C5DE65-4E3F-4E90-9950-9EF5A91C00E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66875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C5DE65-4E3F-4E90-9950-9EF5A91C00E3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86706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C5DE65-4E3F-4E90-9950-9EF5A91C00E3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31985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C5DE65-4E3F-4E90-9950-9EF5A91C00E3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65398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C5DE65-4E3F-4E90-9950-9EF5A91C00E3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53654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FC364-5837-12B6-75A7-2DF1FF3C07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63F0D4-340F-0BC5-D92F-83518A4DB4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C1A3CA-2FC7-D77C-79E4-DA128EF598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5/13/2024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D72BA3-367D-9326-4E30-77D4FE7B41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297133-7DA3-A57F-EBE8-C3EA02239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3386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1AA6D0-B54D-071D-87B2-4F9546CBE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612AA7-37BB-002A-BC54-8F0FB73B20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70D1F1-AE63-39F6-E48D-9D5B3A307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5/13/2024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4B5BE9-938E-FC83-05AC-19094803EC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51B150-7E86-C268-6FE2-970E58099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2503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939128E-4F8A-AF29-32A5-7DEF22252E5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F1B5174-4AA3-817E-EA70-6E49AD8C45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52E9CC-B5AD-0070-B02A-18D5AE6B17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5/13/2024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668321-6B26-053D-25E0-CDECA7B43B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650BFD-C7E0-9F3F-EE58-D63150EFC7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9294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FCD368-9E5D-D390-82BD-A1A1C312D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9F80A7-A72D-BDB0-902C-1FDAE53A8E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384021-25DE-F8DD-0DA0-983F66A4D8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5/13/2024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CE2B4B-EFD8-B59F-7FD4-0D420B56E9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93B176-B5E3-9FDE-864F-1543ED4A0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4805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0B47B-BE9B-301B-EA45-C4B35B13E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5B2554-4E8F-4431-E3A9-1BB2DB2F40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A46F5B-CD97-AFC3-6850-724B54A39E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5/13/2024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1C4482-B48A-35CF-D010-A1D327B850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1F747A-1BE2-0275-50EF-6A5B65044E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7320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92F6C-D41E-9D96-B082-E25279788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39FF5D-1BBE-13DC-D8A2-B18A2F283E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E647F3-AE35-A99A-30AC-C909801B08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C4638D-2873-CE93-9550-315D389B27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5/13/2024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F79D59-9363-0D8A-18C2-F7DA0460D4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E8A376-056C-7F1C-6338-C317E9932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29931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450A69-2D4D-511D-60E5-631DE84166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E40373-B563-6B3F-8ED7-A357F13BFC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98C0E5-77CC-9F14-CAA4-13E72CD73D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FA4C10E-ACCD-FB5B-E995-9A4A4D4459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75AB8B2-3676-9034-3FEC-1869A9C0050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0E61DEE-742E-64DD-150A-EDE74C01A4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5/13/2024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415588E-0F8A-60A1-447E-BD69BE6085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20660CC-F40C-3974-C3B6-92A53ABCF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5761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5BF3B-FFB4-FDEF-B1F1-76E173BB5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2DCC0E-46FC-A90E-6400-3D9386E703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5/13/2024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3964EE-4672-599B-F141-EE0AF1603F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6A982F-17BC-F929-AE68-B99851F75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71264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CD5FB1C-6015-2B6A-E769-F660D949C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5/13/2024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82F018F-1418-F719-E8FA-FDCF385AD3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581E5E-2E78-F6B5-2FAF-6B1BAED45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5500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8FF95-AE37-5754-F3C2-11EA02BC66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43628F-130C-8E3D-7D26-687144E329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49EE9A-BEA9-07E3-8955-8ECBC7E85E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6163F-1941-FAC6-7F05-F311C65F3C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5/13/2024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59CEFF-ED14-FF1F-94E0-EFDDEECF13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947509-9987-1D06-81BC-635D582C9E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4737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1A60F-31B1-7F8A-25C7-D80DC6DE9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58EAF8-7177-EDDF-B6A9-F9F52DF1EAD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CD69CA-FE89-204C-8F60-1AFCFD0CB0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4C1FAD-66E9-C5E3-DDCF-8473AE8478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5/13/2024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F4953C-5E6B-AAEA-958B-04EA8CA7E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D64D4E-AEAF-1336-C5E2-6337DA76C1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7393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3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7315C4A-4205-2FE9-6E46-A2A507DCD9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B49519-06D5-A855-0077-D477EADD29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3AC511-EB36-7A1C-4BBF-C3E2D9FA16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72BA41-EC5B-4197-BCC8-0FD2E523CD7A}" type="datetimeFigureOut">
              <a:rPr lang="en-US" smtClean="0"/>
              <a:pPr/>
              <a:t>5/13/2024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A4A760-4824-624E-3F13-25F5906D34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3CFCF7-FAB7-96C7-F14F-4493036F7F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15108C-154A-4A5A-9C05-91A49A422BA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84850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45" r:id="rId6"/>
    <p:sldLayoutId id="2147483746" r:id="rId7"/>
    <p:sldLayoutId id="2147483747" r:id="rId8"/>
    <p:sldLayoutId id="2147483748" r:id="rId9"/>
    <p:sldLayoutId id="2147483749" r:id="rId10"/>
    <p:sldLayoutId id="2147483750" r:id="rId11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jpe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jpe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8.svg"/><Relationship Id="rId7" Type="http://schemas.openxmlformats.org/officeDocument/2006/relationships/image" Target="../media/image21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microsoft.com/office/2007/relationships/hdphoto" Target="../media/hdphoto1.wdp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14" name="Picture 18">
            <a:extLst>
              <a:ext uri="{FF2B5EF4-FFF2-40B4-BE49-F238E27FC236}">
                <a16:creationId xmlns:a16="http://schemas.microsoft.com/office/drawing/2014/main" id="{174980C3-2089-F960-E501-1503EFC2D7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3" b="8986"/>
          <a:stretch/>
        </p:blipFill>
        <p:spPr bwMode="auto">
          <a:xfrm>
            <a:off x="1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4116" name="Rectangle 4115">
            <a:extLst>
              <a:ext uri="{FF2B5EF4-FFF2-40B4-BE49-F238E27FC236}">
                <a16:creationId xmlns:a16="http://schemas.microsoft.com/office/drawing/2014/main" id="{55666830-9A19-4E01-8505-D6C7F9AC5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118" name="Freeform: Shape 4117">
            <a:extLst>
              <a:ext uri="{FF2B5EF4-FFF2-40B4-BE49-F238E27FC236}">
                <a16:creationId xmlns:a16="http://schemas.microsoft.com/office/drawing/2014/main" id="{AE9FC877-7FB6-4D22-9988-35420644E2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4120" name="Freeform: Shape 4119">
            <a:extLst>
              <a:ext uri="{FF2B5EF4-FFF2-40B4-BE49-F238E27FC236}">
                <a16:creationId xmlns:a16="http://schemas.microsoft.com/office/drawing/2014/main" id="{E41809D1-F12E-46BB-B804-5F209D325E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073B97-CA74-9A35-E675-5DCECA996A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2354" y="-81324"/>
            <a:ext cx="4426572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GB" sz="4800" b="1" dirty="0">
                <a:solidFill>
                  <a:srgbClr val="C00000"/>
                </a:solidFill>
                <a:latin typeface="+mn-lt"/>
              </a:rPr>
              <a:t>A</a:t>
            </a:r>
            <a:r>
              <a:rPr lang="en-GB" sz="4800" b="1" i="0" dirty="0">
                <a:solidFill>
                  <a:srgbClr val="C00000"/>
                </a:solidFill>
                <a:effectLst/>
                <a:latin typeface="+mn-lt"/>
              </a:rPr>
              <a:t>C Milan Squad Enhancement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28DD73-522C-0A23-D25B-C3D5346033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3235" y="5251919"/>
            <a:ext cx="4360237" cy="674482"/>
          </a:xfrm>
          <a:noFill/>
        </p:spPr>
        <p:txBody>
          <a:bodyPr vert="horz" lIns="91440" tIns="45720" rIns="91440" bIns="45720" rtlCol="0">
            <a:noAutofit/>
          </a:bodyPr>
          <a:lstStyle/>
          <a:p>
            <a:pPr algn="l"/>
            <a:r>
              <a:rPr lang="en-GB" sz="1800" b="1" dirty="0"/>
              <a:t>Club Analysts</a:t>
            </a:r>
            <a:r>
              <a:rPr lang="en-GB" sz="1800" i="0" dirty="0">
                <a:effectLst/>
              </a:rPr>
              <a:t>: Guadalupe, Luísa, </a:t>
            </a:r>
            <a:r>
              <a:rPr lang="en-GB" sz="1800" i="0" dirty="0" err="1">
                <a:effectLst/>
              </a:rPr>
              <a:t>Montaseer</a:t>
            </a:r>
            <a:endParaRPr lang="en-GB" sz="1800" i="0" dirty="0">
              <a:effectLst/>
            </a:endParaRPr>
          </a:p>
          <a:p>
            <a:pPr algn="l"/>
            <a:r>
              <a:rPr lang="en-GB" sz="1800" b="1" i="0" dirty="0">
                <a:effectLst/>
              </a:rPr>
              <a:t>Date</a:t>
            </a:r>
            <a:r>
              <a:rPr lang="en-GB" sz="1800" i="0" dirty="0">
                <a:effectLst/>
              </a:rPr>
              <a:t>: 14/05/2024</a:t>
            </a:r>
          </a:p>
        </p:txBody>
      </p:sp>
      <p:sp>
        <p:nvSpPr>
          <p:cNvPr id="4122" name="Rectangle 4121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24" name="Rectangle 4123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3B7CB5-EA51-508E-15C2-B574449E7A68}"/>
              </a:ext>
            </a:extLst>
          </p:cNvPr>
          <p:cNvSpPr txBox="1"/>
          <p:nvPr/>
        </p:nvSpPr>
        <p:spPr>
          <a:xfrm>
            <a:off x="218230" y="3196582"/>
            <a:ext cx="454739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GB" sz="3200" b="1" i="0" dirty="0">
                <a:effectLst/>
              </a:rPr>
              <a:t>Strategic Investment in Goalkeeping Talent</a:t>
            </a:r>
            <a:endParaRPr lang="en-GB" sz="3200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C9005D5-F77E-B2E5-E527-C15A3A0CBCF5}"/>
              </a:ext>
            </a:extLst>
          </p:cNvPr>
          <p:cNvSpPr>
            <a:spLocks/>
          </p:cNvSpPr>
          <p:nvPr/>
        </p:nvSpPr>
        <p:spPr>
          <a:xfrm>
            <a:off x="496024" y="601162"/>
            <a:ext cx="689094" cy="17082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2410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5520206-0D48-DDF1-E732-DAF9E3CE84FE}"/>
              </a:ext>
            </a:extLst>
          </p:cNvPr>
          <p:cNvSpPr txBox="1"/>
          <p:nvPr/>
        </p:nvSpPr>
        <p:spPr>
          <a:xfrm>
            <a:off x="783694" y="658772"/>
            <a:ext cx="951419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i="0" dirty="0">
                <a:solidFill>
                  <a:srgbClr val="0D0D0D"/>
                </a:solidFill>
                <a:effectLst/>
              </a:rPr>
              <a:t>Potential Candidates</a:t>
            </a:r>
            <a:endParaRPr lang="en-US" sz="3600" b="1" dirty="0"/>
          </a:p>
        </p:txBody>
      </p:sp>
      <p:pic>
        <p:nvPicPr>
          <p:cNvPr id="2" name="Graphic 1" descr="Badge 5 with solid fill">
            <a:extLst>
              <a:ext uri="{FF2B5EF4-FFF2-40B4-BE49-F238E27FC236}">
                <a16:creationId xmlns:a16="http://schemas.microsoft.com/office/drawing/2014/main" id="{32687AF4-D408-683C-7132-4F2C528E9F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42798" y="672376"/>
            <a:ext cx="619125" cy="619125"/>
          </a:xfrm>
          <a:prstGeom prst="rect">
            <a:avLst/>
          </a:prstGeom>
        </p:spPr>
      </p:pic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B686CB60-7462-2CBA-5ABD-2252E0F034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1478328"/>
              </p:ext>
            </p:extLst>
          </p:nvPr>
        </p:nvGraphicFramePr>
        <p:xfrm>
          <a:off x="452360" y="1410845"/>
          <a:ext cx="11302738" cy="5176848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503202">
                  <a:extLst>
                    <a:ext uri="{9D8B030D-6E8A-4147-A177-3AD203B41FA5}">
                      <a16:colId xmlns:a16="http://schemas.microsoft.com/office/drawing/2014/main" val="2750029650"/>
                    </a:ext>
                  </a:extLst>
                </a:gridCol>
                <a:gridCol w="1003829">
                  <a:extLst>
                    <a:ext uri="{9D8B030D-6E8A-4147-A177-3AD203B41FA5}">
                      <a16:colId xmlns:a16="http://schemas.microsoft.com/office/drawing/2014/main" val="1948894799"/>
                    </a:ext>
                  </a:extLst>
                </a:gridCol>
                <a:gridCol w="604700">
                  <a:extLst>
                    <a:ext uri="{9D8B030D-6E8A-4147-A177-3AD203B41FA5}">
                      <a16:colId xmlns:a16="http://schemas.microsoft.com/office/drawing/2014/main" val="2559745032"/>
                    </a:ext>
                  </a:extLst>
                </a:gridCol>
                <a:gridCol w="725864">
                  <a:extLst>
                    <a:ext uri="{9D8B030D-6E8A-4147-A177-3AD203B41FA5}">
                      <a16:colId xmlns:a16="http://schemas.microsoft.com/office/drawing/2014/main" val="1153938752"/>
                    </a:ext>
                  </a:extLst>
                </a:gridCol>
                <a:gridCol w="933253">
                  <a:extLst>
                    <a:ext uri="{9D8B030D-6E8A-4147-A177-3AD203B41FA5}">
                      <a16:colId xmlns:a16="http://schemas.microsoft.com/office/drawing/2014/main" val="2947938256"/>
                    </a:ext>
                  </a:extLst>
                </a:gridCol>
                <a:gridCol w="750247">
                  <a:extLst>
                    <a:ext uri="{9D8B030D-6E8A-4147-A177-3AD203B41FA5}">
                      <a16:colId xmlns:a16="http://schemas.microsoft.com/office/drawing/2014/main" val="3110490139"/>
                    </a:ext>
                  </a:extLst>
                </a:gridCol>
                <a:gridCol w="753516">
                  <a:extLst>
                    <a:ext uri="{9D8B030D-6E8A-4147-A177-3AD203B41FA5}">
                      <a16:colId xmlns:a16="http://schemas.microsoft.com/office/drawing/2014/main" val="280087045"/>
                    </a:ext>
                  </a:extLst>
                </a:gridCol>
                <a:gridCol w="899312">
                  <a:extLst>
                    <a:ext uri="{9D8B030D-6E8A-4147-A177-3AD203B41FA5}">
                      <a16:colId xmlns:a16="http://schemas.microsoft.com/office/drawing/2014/main" val="3750236468"/>
                    </a:ext>
                  </a:extLst>
                </a:gridCol>
                <a:gridCol w="453247">
                  <a:extLst>
                    <a:ext uri="{9D8B030D-6E8A-4147-A177-3AD203B41FA5}">
                      <a16:colId xmlns:a16="http://schemas.microsoft.com/office/drawing/2014/main" val="973376624"/>
                    </a:ext>
                  </a:extLst>
                </a:gridCol>
                <a:gridCol w="907988">
                  <a:extLst>
                    <a:ext uri="{9D8B030D-6E8A-4147-A177-3AD203B41FA5}">
                      <a16:colId xmlns:a16="http://schemas.microsoft.com/office/drawing/2014/main" val="902071226"/>
                    </a:ext>
                  </a:extLst>
                </a:gridCol>
                <a:gridCol w="753516">
                  <a:extLst>
                    <a:ext uri="{9D8B030D-6E8A-4147-A177-3AD203B41FA5}">
                      <a16:colId xmlns:a16="http://schemas.microsoft.com/office/drawing/2014/main" val="3335102505"/>
                    </a:ext>
                  </a:extLst>
                </a:gridCol>
                <a:gridCol w="846026">
                  <a:extLst>
                    <a:ext uri="{9D8B030D-6E8A-4147-A177-3AD203B41FA5}">
                      <a16:colId xmlns:a16="http://schemas.microsoft.com/office/drawing/2014/main" val="1451106345"/>
                    </a:ext>
                  </a:extLst>
                </a:gridCol>
                <a:gridCol w="661006">
                  <a:extLst>
                    <a:ext uri="{9D8B030D-6E8A-4147-A177-3AD203B41FA5}">
                      <a16:colId xmlns:a16="http://schemas.microsoft.com/office/drawing/2014/main" val="3633565955"/>
                    </a:ext>
                  </a:extLst>
                </a:gridCol>
                <a:gridCol w="884861">
                  <a:extLst>
                    <a:ext uri="{9D8B030D-6E8A-4147-A177-3AD203B41FA5}">
                      <a16:colId xmlns:a16="http://schemas.microsoft.com/office/drawing/2014/main" val="3366039670"/>
                    </a:ext>
                  </a:extLst>
                </a:gridCol>
                <a:gridCol w="622171">
                  <a:extLst>
                    <a:ext uri="{9D8B030D-6E8A-4147-A177-3AD203B41FA5}">
                      <a16:colId xmlns:a16="http://schemas.microsoft.com/office/drawing/2014/main" val="605320885"/>
                    </a:ext>
                  </a:extLst>
                </a:gridCol>
              </a:tblGrid>
              <a:tr h="606491">
                <a:tc>
                  <a:txBody>
                    <a:bodyPr/>
                    <a:lstStyle/>
                    <a:p>
                      <a:pPr fontAlgn="b"/>
                      <a:endParaRPr lang="pt-PT" sz="1300" b="1" dirty="0">
                        <a:effectLst/>
                      </a:endParaRPr>
                    </a:p>
                  </a:txBody>
                  <a:tcPr marL="31531" marR="31531" marT="15766" marB="15766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CD9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pt-PT" sz="1300" b="1">
                          <a:effectLst/>
                        </a:rPr>
                        <a:t>Full Name</a:t>
                      </a:r>
                    </a:p>
                  </a:txBody>
                  <a:tcPr marL="31531" marR="31531" marT="15766" marB="15766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CD9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pt-PT" sz="1300" b="1">
                          <a:effectLst/>
                        </a:rPr>
                        <a:t>Overall</a:t>
                      </a:r>
                    </a:p>
                  </a:txBody>
                  <a:tcPr marL="31531" marR="31531" marT="15766" marB="15766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CD9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pt-PT" sz="1300" b="1">
                          <a:effectLst/>
                        </a:rPr>
                        <a:t>Potential</a:t>
                      </a:r>
                    </a:p>
                  </a:txBody>
                  <a:tcPr marL="31531" marR="31531" marT="15766" marB="15766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CD9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pt-PT" sz="1300" b="1" dirty="0" err="1">
                          <a:effectLst/>
                        </a:rPr>
                        <a:t>Value</a:t>
                      </a:r>
                      <a:r>
                        <a:rPr lang="pt-PT" sz="1300" b="1" dirty="0">
                          <a:effectLst/>
                        </a:rPr>
                        <a:t> (€)</a:t>
                      </a:r>
                    </a:p>
                  </a:txBody>
                  <a:tcPr marL="31531" marR="31531" marT="15766" marB="15766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CD9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pt-PT" sz="1300" b="1" dirty="0" err="1">
                          <a:effectLst/>
                        </a:rPr>
                        <a:t>Positions</a:t>
                      </a:r>
                      <a:r>
                        <a:rPr lang="pt-PT" sz="1300" b="1" dirty="0">
                          <a:effectLst/>
                        </a:rPr>
                        <a:t> </a:t>
                      </a:r>
                      <a:r>
                        <a:rPr lang="pt-PT" sz="1300" b="1" dirty="0" err="1">
                          <a:effectLst/>
                        </a:rPr>
                        <a:t>Played</a:t>
                      </a:r>
                      <a:endParaRPr lang="pt-PT" sz="1300" b="1" dirty="0">
                        <a:effectLst/>
                      </a:endParaRPr>
                    </a:p>
                  </a:txBody>
                  <a:tcPr marL="31531" marR="31531" marT="15766" marB="15766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CD9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pt-PT" sz="1300" b="1">
                          <a:effectLst/>
                        </a:rPr>
                        <a:t>Best Position</a:t>
                      </a:r>
                    </a:p>
                  </a:txBody>
                  <a:tcPr marL="31531" marR="31531" marT="15766" marB="15766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CD9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pt-PT" sz="1300" b="1">
                          <a:effectLst/>
                        </a:rPr>
                        <a:t>Nationality</a:t>
                      </a:r>
                    </a:p>
                  </a:txBody>
                  <a:tcPr marL="31531" marR="31531" marT="15766" marB="15766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CD9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pt-PT" sz="1300" b="1">
                          <a:effectLst/>
                        </a:rPr>
                        <a:t>Age</a:t>
                      </a:r>
                    </a:p>
                  </a:txBody>
                  <a:tcPr marL="31531" marR="31531" marT="15766" marB="15766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CD9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pt-PT" sz="1300" b="1">
                          <a:effectLst/>
                        </a:rPr>
                        <a:t>Club Name</a:t>
                      </a:r>
                    </a:p>
                  </a:txBody>
                  <a:tcPr marL="31531" marR="31531" marT="15766" marB="15766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CD9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pt-PT" sz="1300" b="1" dirty="0" err="1">
                          <a:effectLst/>
                        </a:rPr>
                        <a:t>Wage</a:t>
                      </a:r>
                      <a:r>
                        <a:rPr lang="pt-PT" sz="1300" b="1" dirty="0">
                          <a:effectLst/>
                        </a:rPr>
                        <a:t> (€)</a:t>
                      </a:r>
                    </a:p>
                  </a:txBody>
                  <a:tcPr marL="31531" marR="31531" marT="15766" marB="15766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CD9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pt-PT" sz="1300" b="1">
                          <a:effectLst/>
                        </a:rPr>
                        <a:t>Release Clause</a:t>
                      </a:r>
                    </a:p>
                  </a:txBody>
                  <a:tcPr marL="31531" marR="31531" marT="15766" marB="15766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CD9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pt-PT" sz="1300" b="1">
                          <a:effectLst/>
                        </a:rPr>
                        <a:t>Club Position</a:t>
                      </a:r>
                    </a:p>
                  </a:txBody>
                  <a:tcPr marL="31531" marR="31531" marT="15766" marB="15766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CD9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pt-PT" sz="1300" b="1">
                          <a:effectLst/>
                        </a:rPr>
                        <a:t>Contract Until</a:t>
                      </a:r>
                    </a:p>
                  </a:txBody>
                  <a:tcPr marL="31531" marR="31531" marT="15766" marB="15766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CD9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pt-PT" sz="1300" b="1" dirty="0">
                          <a:effectLst/>
                        </a:rPr>
                        <a:t>GK Rating</a:t>
                      </a:r>
                    </a:p>
                  </a:txBody>
                  <a:tcPr marL="31531" marR="31531" marT="15766" marB="15766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C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0374230"/>
                  </a:ext>
                </a:extLst>
              </a:tr>
              <a:tr h="468293">
                <a:tc>
                  <a:txBody>
                    <a:bodyPr/>
                    <a:lstStyle/>
                    <a:p>
                      <a:pPr fontAlgn="base"/>
                      <a:r>
                        <a:rPr lang="pt-PT" sz="1300">
                          <a:effectLst/>
                        </a:rPr>
                        <a:t>14</a:t>
                      </a:r>
                    </a:p>
                  </a:txBody>
                  <a:tcPr marL="31531" marR="31531" marT="15766" marB="15766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t-PT" sz="1300">
                          <a:effectLst/>
                        </a:rPr>
                        <a:t>Jan Oblak</a:t>
                      </a:r>
                    </a:p>
                  </a:txBody>
                  <a:tcPr marL="31531" marR="31531" marT="15766" marB="15766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t-PT" sz="1300">
                          <a:effectLst/>
                        </a:rPr>
                        <a:t>89</a:t>
                      </a:r>
                    </a:p>
                  </a:txBody>
                  <a:tcPr marL="31531" marR="31531" marT="15766" marB="15766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t-PT" sz="1300">
                          <a:effectLst/>
                        </a:rPr>
                        <a:t>91</a:t>
                      </a:r>
                    </a:p>
                  </a:txBody>
                  <a:tcPr marL="31531" marR="31531" marT="15766" marB="15766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t-PT" sz="1300">
                          <a:effectLst/>
                        </a:rPr>
                        <a:t>85500000</a:t>
                      </a:r>
                    </a:p>
                  </a:txBody>
                  <a:tcPr marL="31531" marR="31531" marT="15766" marB="15766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t-PT" sz="1300">
                          <a:effectLst/>
                        </a:rPr>
                        <a:t>GK</a:t>
                      </a:r>
                    </a:p>
                  </a:txBody>
                  <a:tcPr marL="31531" marR="31531" marT="15766" marB="15766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t-PT" sz="1300">
                          <a:effectLst/>
                        </a:rPr>
                        <a:t>GK</a:t>
                      </a:r>
                    </a:p>
                  </a:txBody>
                  <a:tcPr marL="31531" marR="31531" marT="15766" marB="15766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t-PT" sz="1300">
                          <a:effectLst/>
                        </a:rPr>
                        <a:t>Slovenia</a:t>
                      </a:r>
                    </a:p>
                  </a:txBody>
                  <a:tcPr marL="31531" marR="31531" marT="15766" marB="15766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t-PT" sz="1300">
                          <a:effectLst/>
                        </a:rPr>
                        <a:t>29</a:t>
                      </a:r>
                    </a:p>
                  </a:txBody>
                  <a:tcPr marL="31531" marR="31531" marT="15766" marB="15766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t-PT" sz="1300">
                          <a:effectLst/>
                        </a:rPr>
                        <a:t>Atlético de Madrid</a:t>
                      </a:r>
                    </a:p>
                  </a:txBody>
                  <a:tcPr marL="31531" marR="31531" marT="15766" marB="15766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t-PT" sz="1300">
                          <a:effectLst/>
                        </a:rPr>
                        <a:t>100000</a:t>
                      </a:r>
                    </a:p>
                  </a:txBody>
                  <a:tcPr marL="31531" marR="31531" marT="15766" marB="15766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t-PT" sz="1300">
                          <a:effectLst/>
                        </a:rPr>
                        <a:t>181700000</a:t>
                      </a:r>
                    </a:p>
                  </a:txBody>
                  <a:tcPr marL="31531" marR="31531" marT="15766" marB="15766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t-PT" sz="1300">
                          <a:effectLst/>
                        </a:rPr>
                        <a:t>GK</a:t>
                      </a:r>
                    </a:p>
                  </a:txBody>
                  <a:tcPr marL="31531" marR="31531" marT="15766" marB="15766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t-PT" sz="1300">
                          <a:effectLst/>
                        </a:rPr>
                        <a:t>2023</a:t>
                      </a:r>
                    </a:p>
                  </a:txBody>
                  <a:tcPr marL="31531" marR="31531" marT="15766" marB="15766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t-PT" sz="1300" dirty="0">
                          <a:effectLst/>
                        </a:rPr>
                        <a:t>90</a:t>
                      </a:r>
                    </a:p>
                  </a:txBody>
                  <a:tcPr marL="31531" marR="31531" marT="15766" marB="15766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7602321"/>
                  </a:ext>
                </a:extLst>
              </a:tr>
              <a:tr h="684427">
                <a:tc>
                  <a:txBody>
                    <a:bodyPr/>
                    <a:lstStyle/>
                    <a:p>
                      <a:pPr fontAlgn="base"/>
                      <a:r>
                        <a:rPr lang="pt-PT" sz="1300">
                          <a:effectLst/>
                        </a:rPr>
                        <a:t>16</a:t>
                      </a:r>
                    </a:p>
                  </a:txBody>
                  <a:tcPr marL="31531" marR="31531" marT="15766" marB="15766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t-PT" sz="1300">
                          <a:effectLst/>
                        </a:rPr>
                        <a:t>Ederson Santana de Moraes</a:t>
                      </a:r>
                    </a:p>
                  </a:txBody>
                  <a:tcPr marL="31531" marR="31531" marT="15766" marB="15766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t-PT" sz="1300" dirty="0">
                          <a:effectLst/>
                        </a:rPr>
                        <a:t>89</a:t>
                      </a:r>
                    </a:p>
                  </a:txBody>
                  <a:tcPr marL="31531" marR="31531" marT="15766" marB="15766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t-PT" sz="1300">
                          <a:effectLst/>
                        </a:rPr>
                        <a:t>91</a:t>
                      </a:r>
                    </a:p>
                  </a:txBody>
                  <a:tcPr marL="31531" marR="31531" marT="15766" marB="15766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t-PT" sz="1300">
                          <a:effectLst/>
                        </a:rPr>
                        <a:t>88000000</a:t>
                      </a:r>
                    </a:p>
                  </a:txBody>
                  <a:tcPr marL="31531" marR="31531" marT="15766" marB="15766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t-PT" sz="1300">
                          <a:effectLst/>
                        </a:rPr>
                        <a:t>GK</a:t>
                      </a:r>
                    </a:p>
                  </a:txBody>
                  <a:tcPr marL="31531" marR="31531" marT="15766" marB="15766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t-PT" sz="1300">
                          <a:effectLst/>
                        </a:rPr>
                        <a:t>GK</a:t>
                      </a:r>
                    </a:p>
                  </a:txBody>
                  <a:tcPr marL="31531" marR="31531" marT="15766" marB="15766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t-PT" sz="1300">
                          <a:effectLst/>
                        </a:rPr>
                        <a:t>Brazil</a:t>
                      </a:r>
                    </a:p>
                  </a:txBody>
                  <a:tcPr marL="31531" marR="31531" marT="15766" marB="15766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t-PT" sz="1300">
                          <a:effectLst/>
                        </a:rPr>
                        <a:t>28</a:t>
                      </a:r>
                    </a:p>
                  </a:txBody>
                  <a:tcPr marL="31531" marR="31531" marT="15766" marB="15766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t-PT" sz="1300" dirty="0">
                          <a:effectLst/>
                        </a:rPr>
                        <a:t>Manchester </a:t>
                      </a:r>
                      <a:r>
                        <a:rPr lang="pt-PT" sz="1300" dirty="0" err="1">
                          <a:effectLst/>
                        </a:rPr>
                        <a:t>City</a:t>
                      </a:r>
                      <a:endParaRPr lang="pt-PT" sz="1300" dirty="0">
                        <a:effectLst/>
                      </a:endParaRPr>
                    </a:p>
                  </a:txBody>
                  <a:tcPr marL="31531" marR="31531" marT="15766" marB="15766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t-PT" sz="1300">
                          <a:effectLst/>
                        </a:rPr>
                        <a:t>210000</a:t>
                      </a:r>
                    </a:p>
                  </a:txBody>
                  <a:tcPr marL="31531" marR="31531" marT="15766" marB="15766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t-PT" sz="1300">
                          <a:effectLst/>
                        </a:rPr>
                        <a:t>169400000</a:t>
                      </a:r>
                    </a:p>
                  </a:txBody>
                  <a:tcPr marL="31531" marR="31531" marT="15766" marB="15766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t-PT" sz="1300" dirty="0">
                          <a:effectLst/>
                        </a:rPr>
                        <a:t>GK</a:t>
                      </a:r>
                    </a:p>
                  </a:txBody>
                  <a:tcPr marL="31531" marR="31531" marT="15766" marB="15766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t-PT" sz="1300" dirty="0">
                          <a:effectLst/>
                        </a:rPr>
                        <a:t>2026</a:t>
                      </a:r>
                    </a:p>
                  </a:txBody>
                  <a:tcPr marL="31531" marR="31531" marT="15766" marB="15766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t-PT" sz="1300">
                          <a:effectLst/>
                        </a:rPr>
                        <a:t>90</a:t>
                      </a:r>
                    </a:p>
                  </a:txBody>
                  <a:tcPr marL="31531" marR="31531" marT="15766" marB="15766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1813360"/>
                  </a:ext>
                </a:extLst>
              </a:tr>
              <a:tr h="684427">
                <a:tc>
                  <a:txBody>
                    <a:bodyPr/>
                    <a:lstStyle/>
                    <a:p>
                      <a:pPr fontAlgn="base"/>
                      <a:r>
                        <a:rPr lang="pt-PT" sz="1300">
                          <a:effectLst/>
                        </a:rPr>
                        <a:t>18</a:t>
                      </a:r>
                    </a:p>
                  </a:txBody>
                  <a:tcPr marL="31531" marR="31531" marT="15766" marB="15766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t-PT" sz="1300">
                          <a:effectLst/>
                        </a:rPr>
                        <a:t>Alisson Ramses Becker</a:t>
                      </a:r>
                    </a:p>
                  </a:txBody>
                  <a:tcPr marL="31531" marR="31531" marT="15766" marB="15766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t-PT" sz="1300">
                          <a:effectLst/>
                        </a:rPr>
                        <a:t>89</a:t>
                      </a:r>
                    </a:p>
                  </a:txBody>
                  <a:tcPr marL="31531" marR="31531" marT="15766" marB="15766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t-PT" sz="1300">
                          <a:effectLst/>
                        </a:rPr>
                        <a:t>90</a:t>
                      </a:r>
                    </a:p>
                  </a:txBody>
                  <a:tcPr marL="31531" marR="31531" marT="15766" marB="15766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t-PT" sz="1300">
                          <a:effectLst/>
                        </a:rPr>
                        <a:t>79000000</a:t>
                      </a:r>
                    </a:p>
                  </a:txBody>
                  <a:tcPr marL="31531" marR="31531" marT="15766" marB="15766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t-PT" sz="1300">
                          <a:effectLst/>
                        </a:rPr>
                        <a:t>GK</a:t>
                      </a:r>
                    </a:p>
                  </a:txBody>
                  <a:tcPr marL="31531" marR="31531" marT="15766" marB="15766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t-PT" sz="1300">
                          <a:effectLst/>
                        </a:rPr>
                        <a:t>GK</a:t>
                      </a:r>
                    </a:p>
                  </a:txBody>
                  <a:tcPr marL="31531" marR="31531" marT="15766" marB="15766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t-PT" sz="1300">
                          <a:effectLst/>
                        </a:rPr>
                        <a:t>Brazil</a:t>
                      </a:r>
                    </a:p>
                  </a:txBody>
                  <a:tcPr marL="31531" marR="31531" marT="15766" marB="15766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t-PT" sz="1300">
                          <a:effectLst/>
                        </a:rPr>
                        <a:t>29</a:t>
                      </a:r>
                    </a:p>
                  </a:txBody>
                  <a:tcPr marL="31531" marR="31531" marT="15766" marB="15766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t-PT" sz="1300">
                          <a:effectLst/>
                        </a:rPr>
                        <a:t>Liverpool</a:t>
                      </a:r>
                    </a:p>
                  </a:txBody>
                  <a:tcPr marL="31531" marR="31531" marT="15766" marB="15766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t-PT" sz="1300">
                          <a:effectLst/>
                        </a:rPr>
                        <a:t>190000</a:t>
                      </a:r>
                    </a:p>
                  </a:txBody>
                  <a:tcPr marL="31531" marR="31531" marT="15766" marB="15766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t-PT" sz="1300">
                          <a:effectLst/>
                        </a:rPr>
                        <a:t>152100000</a:t>
                      </a:r>
                    </a:p>
                  </a:txBody>
                  <a:tcPr marL="31531" marR="31531" marT="15766" marB="15766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t-PT" sz="1300">
                          <a:effectLst/>
                        </a:rPr>
                        <a:t>GK</a:t>
                      </a:r>
                    </a:p>
                  </a:txBody>
                  <a:tcPr marL="31531" marR="31531" marT="15766" marB="15766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t-PT" sz="1300">
                          <a:effectLst/>
                        </a:rPr>
                        <a:t>2027</a:t>
                      </a:r>
                    </a:p>
                  </a:txBody>
                  <a:tcPr marL="31531" marR="31531" marT="15766" marB="15766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t-PT" sz="1300">
                          <a:effectLst/>
                        </a:rPr>
                        <a:t>90</a:t>
                      </a:r>
                    </a:p>
                  </a:txBody>
                  <a:tcPr marL="31531" marR="31531" marT="15766" marB="15766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1728438"/>
                  </a:ext>
                </a:extLst>
              </a:tr>
              <a:tr h="576359">
                <a:tc>
                  <a:txBody>
                    <a:bodyPr/>
                    <a:lstStyle/>
                    <a:p>
                      <a:pPr fontAlgn="base"/>
                      <a:r>
                        <a:rPr lang="pt-PT" sz="1300">
                          <a:effectLst/>
                        </a:rPr>
                        <a:t>22</a:t>
                      </a:r>
                    </a:p>
                  </a:txBody>
                  <a:tcPr marL="31531" marR="31531" marT="15766" marB="15766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t-PT" sz="1300">
                          <a:effectLst/>
                        </a:rPr>
                        <a:t>Gianluigi Donnarumma</a:t>
                      </a:r>
                    </a:p>
                  </a:txBody>
                  <a:tcPr marL="31531" marR="31531" marT="15766" marB="15766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t-PT" sz="1300" dirty="0">
                          <a:effectLst/>
                        </a:rPr>
                        <a:t>88</a:t>
                      </a:r>
                    </a:p>
                  </a:txBody>
                  <a:tcPr marL="31531" marR="31531" marT="15766" marB="15766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t-PT" sz="1300">
                          <a:effectLst/>
                        </a:rPr>
                        <a:t>92</a:t>
                      </a:r>
                    </a:p>
                  </a:txBody>
                  <a:tcPr marL="31531" marR="31531" marT="15766" marB="15766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t-PT" sz="1300">
                          <a:effectLst/>
                        </a:rPr>
                        <a:t>103500000</a:t>
                      </a:r>
                    </a:p>
                  </a:txBody>
                  <a:tcPr marL="31531" marR="31531" marT="15766" marB="15766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t-PT" sz="1300">
                          <a:effectLst/>
                        </a:rPr>
                        <a:t>GK</a:t>
                      </a:r>
                    </a:p>
                  </a:txBody>
                  <a:tcPr marL="31531" marR="31531" marT="15766" marB="15766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t-PT" sz="1300">
                          <a:effectLst/>
                        </a:rPr>
                        <a:t>GK</a:t>
                      </a:r>
                    </a:p>
                  </a:txBody>
                  <a:tcPr marL="31531" marR="31531" marT="15766" marB="15766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t-PT" sz="1300">
                          <a:effectLst/>
                        </a:rPr>
                        <a:t>Italy</a:t>
                      </a:r>
                    </a:p>
                  </a:txBody>
                  <a:tcPr marL="31531" marR="31531" marT="15766" marB="15766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t-PT" sz="1300">
                          <a:effectLst/>
                        </a:rPr>
                        <a:t>23</a:t>
                      </a:r>
                    </a:p>
                  </a:txBody>
                  <a:tcPr marL="31531" marR="31531" marT="15766" marB="15766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t-PT" sz="1300">
                          <a:effectLst/>
                        </a:rPr>
                        <a:t>Paris Saint-Germain</a:t>
                      </a:r>
                    </a:p>
                  </a:txBody>
                  <a:tcPr marL="31531" marR="31531" marT="15766" marB="15766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t-PT" sz="1300">
                          <a:effectLst/>
                        </a:rPr>
                        <a:t>110000</a:t>
                      </a:r>
                    </a:p>
                  </a:txBody>
                  <a:tcPr marL="31531" marR="31531" marT="15766" marB="15766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t-PT" sz="1300">
                          <a:effectLst/>
                        </a:rPr>
                        <a:t>199200000</a:t>
                      </a:r>
                    </a:p>
                  </a:txBody>
                  <a:tcPr marL="31531" marR="31531" marT="15766" marB="15766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t-PT" sz="1300">
                          <a:effectLst/>
                        </a:rPr>
                        <a:t>GK</a:t>
                      </a:r>
                    </a:p>
                  </a:txBody>
                  <a:tcPr marL="31531" marR="31531" marT="15766" marB="15766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t-PT" sz="1300">
                          <a:effectLst/>
                        </a:rPr>
                        <a:t>2026</a:t>
                      </a:r>
                    </a:p>
                  </a:txBody>
                  <a:tcPr marL="31531" marR="31531" marT="15766" marB="15766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t-PT" sz="1300">
                          <a:effectLst/>
                        </a:rPr>
                        <a:t>89</a:t>
                      </a:r>
                    </a:p>
                  </a:txBody>
                  <a:tcPr marL="31531" marR="31531" marT="15766" marB="15766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8016568"/>
                  </a:ext>
                </a:extLst>
              </a:tr>
              <a:tr h="360224">
                <a:tc>
                  <a:txBody>
                    <a:bodyPr/>
                    <a:lstStyle/>
                    <a:p>
                      <a:pPr fontAlgn="base"/>
                      <a:r>
                        <a:rPr lang="pt-PT" sz="1300">
                          <a:effectLst/>
                        </a:rPr>
                        <a:t>37</a:t>
                      </a:r>
                    </a:p>
                  </a:txBody>
                  <a:tcPr marL="31531" marR="31531" marT="15766" marB="15766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t-PT" sz="1300">
                          <a:effectLst/>
                        </a:rPr>
                        <a:t>Mike Maignan</a:t>
                      </a:r>
                    </a:p>
                  </a:txBody>
                  <a:tcPr marL="31531" marR="31531" marT="15766" marB="15766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t-PT" sz="1300">
                          <a:effectLst/>
                        </a:rPr>
                        <a:t>87</a:t>
                      </a:r>
                    </a:p>
                  </a:txBody>
                  <a:tcPr marL="31531" marR="31531" marT="15766" marB="15766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t-PT" sz="1300">
                          <a:effectLst/>
                        </a:rPr>
                        <a:t>90</a:t>
                      </a:r>
                    </a:p>
                  </a:txBody>
                  <a:tcPr marL="31531" marR="31531" marT="15766" marB="15766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t-PT" sz="1300">
                          <a:effectLst/>
                        </a:rPr>
                        <a:t>80000000</a:t>
                      </a:r>
                    </a:p>
                  </a:txBody>
                  <a:tcPr marL="31531" marR="31531" marT="15766" marB="15766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t-PT" sz="1300">
                          <a:effectLst/>
                        </a:rPr>
                        <a:t>GK</a:t>
                      </a:r>
                    </a:p>
                  </a:txBody>
                  <a:tcPr marL="31531" marR="31531" marT="15766" marB="15766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t-PT" sz="1300">
                          <a:effectLst/>
                        </a:rPr>
                        <a:t>GK</a:t>
                      </a:r>
                    </a:p>
                  </a:txBody>
                  <a:tcPr marL="31531" marR="31531" marT="15766" marB="15766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t-PT" sz="1300">
                          <a:effectLst/>
                        </a:rPr>
                        <a:t>France</a:t>
                      </a:r>
                    </a:p>
                  </a:txBody>
                  <a:tcPr marL="31531" marR="31531" marT="15766" marB="15766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t-PT" sz="1300">
                          <a:effectLst/>
                        </a:rPr>
                        <a:t>26</a:t>
                      </a:r>
                    </a:p>
                  </a:txBody>
                  <a:tcPr marL="31531" marR="31531" marT="15766" marB="15766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t-PT" sz="1300">
                          <a:effectLst/>
                        </a:rPr>
                        <a:t>AC Milan</a:t>
                      </a:r>
                    </a:p>
                  </a:txBody>
                  <a:tcPr marL="31531" marR="31531" marT="15766" marB="15766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t-PT" sz="1300">
                          <a:effectLst/>
                        </a:rPr>
                        <a:t>90000</a:t>
                      </a:r>
                    </a:p>
                  </a:txBody>
                  <a:tcPr marL="31531" marR="31531" marT="15766" marB="15766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t-PT" sz="1300">
                          <a:effectLst/>
                        </a:rPr>
                        <a:t>142000000</a:t>
                      </a:r>
                    </a:p>
                  </a:txBody>
                  <a:tcPr marL="31531" marR="31531" marT="15766" marB="15766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t-PT" sz="1300">
                          <a:effectLst/>
                        </a:rPr>
                        <a:t>GK</a:t>
                      </a:r>
                    </a:p>
                  </a:txBody>
                  <a:tcPr marL="31531" marR="31531" marT="15766" marB="15766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t-PT" sz="1300">
                          <a:effectLst/>
                        </a:rPr>
                        <a:t>2026</a:t>
                      </a:r>
                    </a:p>
                  </a:txBody>
                  <a:tcPr marL="31531" marR="31531" marT="15766" marB="15766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t-PT" sz="1300">
                          <a:effectLst/>
                        </a:rPr>
                        <a:t>87</a:t>
                      </a:r>
                    </a:p>
                  </a:txBody>
                  <a:tcPr marL="31531" marR="31531" marT="15766" marB="15766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2202371"/>
                  </a:ext>
                </a:extLst>
              </a:tr>
              <a:tr h="684427">
                <a:tc>
                  <a:txBody>
                    <a:bodyPr/>
                    <a:lstStyle/>
                    <a:p>
                      <a:pPr fontAlgn="base"/>
                      <a:r>
                        <a:rPr lang="pt-PT" sz="1300">
                          <a:effectLst/>
                        </a:rPr>
                        <a:t>165</a:t>
                      </a:r>
                    </a:p>
                  </a:txBody>
                  <a:tcPr marL="31531" marR="31531" marT="15766" marB="15766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t-PT" sz="1300">
                          <a:effectLst/>
                        </a:rPr>
                        <a:t>Unai Simón Mendibil</a:t>
                      </a:r>
                    </a:p>
                  </a:txBody>
                  <a:tcPr marL="31531" marR="31531" marT="15766" marB="15766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t-PT" sz="1300">
                          <a:effectLst/>
                        </a:rPr>
                        <a:t>83</a:t>
                      </a:r>
                    </a:p>
                  </a:txBody>
                  <a:tcPr marL="31531" marR="31531" marT="15766" marB="15766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t-PT" sz="1300">
                          <a:effectLst/>
                        </a:rPr>
                        <a:t>86</a:t>
                      </a:r>
                    </a:p>
                  </a:txBody>
                  <a:tcPr marL="31531" marR="31531" marT="15766" marB="15766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t-PT" sz="1300">
                          <a:effectLst/>
                        </a:rPr>
                        <a:t>37000000</a:t>
                      </a:r>
                    </a:p>
                  </a:txBody>
                  <a:tcPr marL="31531" marR="31531" marT="15766" marB="15766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t-PT" sz="1300">
                          <a:effectLst/>
                        </a:rPr>
                        <a:t>GK</a:t>
                      </a:r>
                    </a:p>
                  </a:txBody>
                  <a:tcPr marL="31531" marR="31531" marT="15766" marB="15766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t-PT" sz="1300">
                          <a:effectLst/>
                        </a:rPr>
                        <a:t>GK</a:t>
                      </a:r>
                    </a:p>
                  </a:txBody>
                  <a:tcPr marL="31531" marR="31531" marT="15766" marB="15766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t-PT" sz="1300">
                          <a:effectLst/>
                        </a:rPr>
                        <a:t>Spain</a:t>
                      </a:r>
                    </a:p>
                  </a:txBody>
                  <a:tcPr marL="31531" marR="31531" marT="15766" marB="15766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t-PT" sz="1300">
                          <a:effectLst/>
                        </a:rPr>
                        <a:t>25</a:t>
                      </a:r>
                    </a:p>
                  </a:txBody>
                  <a:tcPr marL="31531" marR="31531" marT="15766" marB="15766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t-PT" sz="1300">
                          <a:effectLst/>
                        </a:rPr>
                        <a:t>Athletic Club de Bilbao</a:t>
                      </a:r>
                    </a:p>
                  </a:txBody>
                  <a:tcPr marL="31531" marR="31531" marT="15766" marB="15766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t-PT" sz="1300">
                          <a:effectLst/>
                        </a:rPr>
                        <a:t>30000</a:t>
                      </a:r>
                    </a:p>
                  </a:txBody>
                  <a:tcPr marL="31531" marR="31531" marT="15766" marB="15766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t-PT" sz="1300">
                          <a:effectLst/>
                        </a:rPr>
                        <a:t>80500000</a:t>
                      </a:r>
                    </a:p>
                  </a:txBody>
                  <a:tcPr marL="31531" marR="31531" marT="15766" marB="15766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t-PT" sz="1300">
                          <a:effectLst/>
                        </a:rPr>
                        <a:t>GK</a:t>
                      </a:r>
                    </a:p>
                  </a:txBody>
                  <a:tcPr marL="31531" marR="31531" marT="15766" marB="15766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t-PT" sz="1300">
                          <a:effectLst/>
                        </a:rPr>
                        <a:t>2025</a:t>
                      </a:r>
                    </a:p>
                  </a:txBody>
                  <a:tcPr marL="31531" marR="31531" marT="15766" marB="15766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t-PT" sz="1300" dirty="0">
                          <a:effectLst/>
                        </a:rPr>
                        <a:t>85</a:t>
                      </a:r>
                    </a:p>
                  </a:txBody>
                  <a:tcPr marL="31531" marR="31531" marT="15766" marB="15766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7905634"/>
                  </a:ext>
                </a:extLst>
              </a:tr>
              <a:tr h="576359">
                <a:tc>
                  <a:txBody>
                    <a:bodyPr/>
                    <a:lstStyle/>
                    <a:p>
                      <a:pPr fontAlgn="base"/>
                      <a:r>
                        <a:rPr lang="pt-PT" sz="1300">
                          <a:effectLst/>
                        </a:rPr>
                        <a:t>171</a:t>
                      </a:r>
                    </a:p>
                  </a:txBody>
                  <a:tcPr marL="31531" marR="31531" marT="15766" marB="15766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t-PT" sz="1300">
                          <a:effectLst/>
                        </a:rPr>
                        <a:t>Gregor Kobel</a:t>
                      </a:r>
                    </a:p>
                  </a:txBody>
                  <a:tcPr marL="31531" marR="31531" marT="15766" marB="15766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t-PT" sz="1300">
                          <a:effectLst/>
                        </a:rPr>
                        <a:t>83</a:t>
                      </a:r>
                    </a:p>
                  </a:txBody>
                  <a:tcPr marL="31531" marR="31531" marT="15766" marB="15766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t-PT" sz="1300">
                          <a:effectLst/>
                        </a:rPr>
                        <a:t>88</a:t>
                      </a:r>
                    </a:p>
                  </a:txBody>
                  <a:tcPr marL="31531" marR="31531" marT="15766" marB="15766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t-PT" sz="1300">
                          <a:effectLst/>
                        </a:rPr>
                        <a:t>44000000</a:t>
                      </a:r>
                    </a:p>
                  </a:txBody>
                  <a:tcPr marL="31531" marR="31531" marT="15766" marB="15766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t-PT" sz="1300">
                          <a:effectLst/>
                        </a:rPr>
                        <a:t>GK</a:t>
                      </a:r>
                    </a:p>
                  </a:txBody>
                  <a:tcPr marL="31531" marR="31531" marT="15766" marB="15766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t-PT" sz="1300">
                          <a:effectLst/>
                        </a:rPr>
                        <a:t>GK</a:t>
                      </a:r>
                    </a:p>
                  </a:txBody>
                  <a:tcPr marL="31531" marR="31531" marT="15766" marB="15766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t-PT" sz="1300">
                          <a:effectLst/>
                        </a:rPr>
                        <a:t>Switzerland</a:t>
                      </a:r>
                    </a:p>
                  </a:txBody>
                  <a:tcPr marL="31531" marR="31531" marT="15766" marB="15766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t-PT" sz="1300">
                          <a:effectLst/>
                        </a:rPr>
                        <a:t>24</a:t>
                      </a:r>
                    </a:p>
                  </a:txBody>
                  <a:tcPr marL="31531" marR="31531" marT="15766" marB="15766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t-PT" sz="1300">
                          <a:effectLst/>
                        </a:rPr>
                        <a:t>Borussia Dortmund</a:t>
                      </a:r>
                    </a:p>
                  </a:txBody>
                  <a:tcPr marL="31531" marR="31531" marT="15766" marB="15766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t-PT" sz="1300">
                          <a:effectLst/>
                        </a:rPr>
                        <a:t>40000</a:t>
                      </a:r>
                    </a:p>
                  </a:txBody>
                  <a:tcPr marL="31531" marR="31531" marT="15766" marB="15766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t-PT" sz="1300">
                          <a:effectLst/>
                        </a:rPr>
                        <a:t>78100000</a:t>
                      </a:r>
                    </a:p>
                  </a:txBody>
                  <a:tcPr marL="31531" marR="31531" marT="15766" marB="15766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t-PT" sz="1300">
                          <a:effectLst/>
                        </a:rPr>
                        <a:t>GK</a:t>
                      </a:r>
                    </a:p>
                  </a:txBody>
                  <a:tcPr marL="31531" marR="31531" marT="15766" marB="15766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t-PT" sz="1300">
                          <a:effectLst/>
                        </a:rPr>
                        <a:t>2026</a:t>
                      </a:r>
                    </a:p>
                  </a:txBody>
                  <a:tcPr marL="31531" marR="31531" marT="15766" marB="15766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t-PT" sz="1300">
                          <a:effectLst/>
                        </a:rPr>
                        <a:t>84</a:t>
                      </a:r>
                    </a:p>
                  </a:txBody>
                  <a:tcPr marL="31531" marR="31531" marT="15766" marB="15766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8753994"/>
                  </a:ext>
                </a:extLst>
              </a:tr>
              <a:tr h="468293">
                <a:tc>
                  <a:txBody>
                    <a:bodyPr/>
                    <a:lstStyle/>
                    <a:p>
                      <a:pPr fontAlgn="base"/>
                      <a:r>
                        <a:rPr lang="pt-PT" sz="1300">
                          <a:effectLst/>
                        </a:rPr>
                        <a:t>235</a:t>
                      </a:r>
                    </a:p>
                  </a:txBody>
                  <a:tcPr marL="31531" marR="31531" marT="15766" marB="15766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t-PT" sz="1300">
                          <a:effectLst/>
                        </a:rPr>
                        <a:t>Aaron Ramsdale</a:t>
                      </a:r>
                    </a:p>
                  </a:txBody>
                  <a:tcPr marL="31531" marR="31531" marT="15766" marB="15766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t-PT" sz="1300">
                          <a:effectLst/>
                        </a:rPr>
                        <a:t>82</a:t>
                      </a:r>
                    </a:p>
                  </a:txBody>
                  <a:tcPr marL="31531" marR="31531" marT="15766" marB="15766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t-PT" sz="1300">
                          <a:effectLst/>
                        </a:rPr>
                        <a:t>86</a:t>
                      </a:r>
                    </a:p>
                  </a:txBody>
                  <a:tcPr marL="31531" marR="31531" marT="15766" marB="15766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t-PT" sz="1300">
                          <a:effectLst/>
                        </a:rPr>
                        <a:t>34500000</a:t>
                      </a:r>
                    </a:p>
                  </a:txBody>
                  <a:tcPr marL="31531" marR="31531" marT="15766" marB="15766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t-PT" sz="1300">
                          <a:effectLst/>
                        </a:rPr>
                        <a:t>GK</a:t>
                      </a:r>
                    </a:p>
                  </a:txBody>
                  <a:tcPr marL="31531" marR="31531" marT="15766" marB="15766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t-PT" sz="1300">
                          <a:effectLst/>
                        </a:rPr>
                        <a:t>GK</a:t>
                      </a:r>
                    </a:p>
                  </a:txBody>
                  <a:tcPr marL="31531" marR="31531" marT="15766" marB="15766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t-PT" sz="1300">
                          <a:effectLst/>
                        </a:rPr>
                        <a:t>England</a:t>
                      </a:r>
                    </a:p>
                  </a:txBody>
                  <a:tcPr marL="31531" marR="31531" marT="15766" marB="15766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t-PT" sz="1300">
                          <a:effectLst/>
                        </a:rPr>
                        <a:t>24</a:t>
                      </a:r>
                    </a:p>
                  </a:txBody>
                  <a:tcPr marL="31531" marR="31531" marT="15766" marB="15766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t-PT" sz="1300">
                          <a:effectLst/>
                        </a:rPr>
                        <a:t>Arsenal</a:t>
                      </a:r>
                    </a:p>
                  </a:txBody>
                  <a:tcPr marL="31531" marR="31531" marT="15766" marB="15766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t-PT" sz="1300">
                          <a:effectLst/>
                        </a:rPr>
                        <a:t>62000</a:t>
                      </a:r>
                    </a:p>
                  </a:txBody>
                  <a:tcPr marL="31531" marR="31531" marT="15766" marB="15766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t-PT" sz="1300">
                          <a:effectLst/>
                        </a:rPr>
                        <a:t>68100000</a:t>
                      </a:r>
                    </a:p>
                  </a:txBody>
                  <a:tcPr marL="31531" marR="31531" marT="15766" marB="15766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t-PT" sz="1300">
                          <a:effectLst/>
                        </a:rPr>
                        <a:t>GK</a:t>
                      </a:r>
                    </a:p>
                  </a:txBody>
                  <a:tcPr marL="31531" marR="31531" marT="15766" marB="15766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t-PT" sz="1300">
                          <a:effectLst/>
                        </a:rPr>
                        <a:t>2025</a:t>
                      </a:r>
                    </a:p>
                  </a:txBody>
                  <a:tcPr marL="31531" marR="31531" marT="15766" marB="15766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t-PT" sz="1300" dirty="0">
                          <a:effectLst/>
                        </a:rPr>
                        <a:t>83</a:t>
                      </a:r>
                    </a:p>
                  </a:txBody>
                  <a:tcPr marL="31531" marR="31531" marT="15766" marB="15766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1622520"/>
                  </a:ext>
                </a:extLst>
              </a:tr>
            </a:tbl>
          </a:graphicData>
        </a:graphic>
      </p:graphicFrame>
      <p:pic>
        <p:nvPicPr>
          <p:cNvPr id="10242" name="Picture 2">
            <a:extLst>
              <a:ext uri="{FF2B5EF4-FFF2-40B4-BE49-F238E27FC236}">
                <a16:creationId xmlns:a16="http://schemas.microsoft.com/office/drawing/2014/main" id="{53B044A1-B159-CBDC-A353-27EAF987C2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129483" flipH="1">
            <a:off x="10164820" y="185098"/>
            <a:ext cx="1802102" cy="1401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24865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1194B02-56BA-0F51-8DA1-DAAD43DA4C98}"/>
              </a:ext>
            </a:extLst>
          </p:cNvPr>
          <p:cNvSpPr/>
          <p:nvPr/>
        </p:nvSpPr>
        <p:spPr>
          <a:xfrm>
            <a:off x="2906264" y="177287"/>
            <a:ext cx="9119832" cy="3121502"/>
          </a:xfrm>
          <a:prstGeom prst="rect">
            <a:avLst/>
          </a:prstGeom>
          <a:solidFill>
            <a:srgbClr val="20212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294" name="Picture 6" descr="Gregor Kobel - Stats and titles won - 23/24">
            <a:extLst>
              <a:ext uri="{FF2B5EF4-FFF2-40B4-BE49-F238E27FC236}">
                <a16:creationId xmlns:a16="http://schemas.microsoft.com/office/drawing/2014/main" id="{B93E3620-D03A-1626-4D51-01D642C5D0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115" y="189169"/>
            <a:ext cx="2067602" cy="3101403"/>
          </a:xfrm>
          <a:prstGeom prst="rect">
            <a:avLst/>
          </a:prstGeom>
          <a:noFill/>
          <a:ln>
            <a:solidFill>
              <a:srgbClr val="202124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B8FFB5B-514C-4C71-5950-2FD3E445A7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6167" y="473901"/>
            <a:ext cx="5194280" cy="134407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6031ABE-1043-46E5-89AC-0D5AB5C428B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57394"/>
          <a:stretch/>
        </p:blipFill>
        <p:spPr>
          <a:xfrm>
            <a:off x="3190236" y="2218824"/>
            <a:ext cx="4025458" cy="8477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9BC1B11-EF56-E939-E470-E37DBA48413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7809"/>
          <a:stretch/>
        </p:blipFill>
        <p:spPr>
          <a:xfrm>
            <a:off x="7920125" y="2218824"/>
            <a:ext cx="3986277" cy="84775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A1A6777-3A36-B7E9-A79F-91A4A249097C}"/>
              </a:ext>
            </a:extLst>
          </p:cNvPr>
          <p:cNvSpPr/>
          <p:nvPr/>
        </p:nvSpPr>
        <p:spPr>
          <a:xfrm>
            <a:off x="2906263" y="3576563"/>
            <a:ext cx="9119833" cy="3121502"/>
          </a:xfrm>
          <a:prstGeom prst="rect">
            <a:avLst/>
          </a:prstGeom>
          <a:solidFill>
            <a:srgbClr val="20212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2" descr="Aaron Ramsdale - Stats and titles won - 23/24">
            <a:extLst>
              <a:ext uri="{FF2B5EF4-FFF2-40B4-BE49-F238E27FC236}">
                <a16:creationId xmlns:a16="http://schemas.microsoft.com/office/drawing/2014/main" id="{46519E2F-8382-5397-60BD-0EDD56E28E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115" y="3576563"/>
            <a:ext cx="2067602" cy="3121502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8CFBA75-9A40-B22E-2679-5F8CDFF03F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46167" y="3986833"/>
            <a:ext cx="5346875" cy="130827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9536E3B-CC99-D026-3356-AFA978CA0EE0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57574" r="2657"/>
          <a:stretch/>
        </p:blipFill>
        <p:spPr>
          <a:xfrm>
            <a:off x="8148577" y="5690021"/>
            <a:ext cx="3877519" cy="82139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AED49FB-E2B8-4A7A-C23D-53981BC03FE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61574"/>
          <a:stretch/>
        </p:blipFill>
        <p:spPr>
          <a:xfrm>
            <a:off x="3290109" y="5690020"/>
            <a:ext cx="3735723" cy="821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7018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EB73BBE-D23C-E425-F6CE-1EDBAB28F0F6}"/>
              </a:ext>
            </a:extLst>
          </p:cNvPr>
          <p:cNvSpPr txBox="1"/>
          <p:nvPr/>
        </p:nvSpPr>
        <p:spPr>
          <a:xfrm>
            <a:off x="452361" y="2178235"/>
            <a:ext cx="398506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000" dirty="0"/>
              <a:t>We </a:t>
            </a:r>
            <a:r>
              <a:rPr lang="pt-PT" sz="2000" dirty="0" err="1"/>
              <a:t>considered</a:t>
            </a:r>
            <a:r>
              <a:rPr lang="pt-PT" sz="2000" dirty="0"/>
              <a:t> </a:t>
            </a:r>
            <a:r>
              <a:rPr lang="pt-PT" sz="2000" dirty="0" err="1"/>
              <a:t>their</a:t>
            </a:r>
            <a:r>
              <a:rPr lang="pt-PT" sz="2000" dirty="0"/>
              <a:t> </a:t>
            </a:r>
            <a:r>
              <a:rPr lang="pt-PT" sz="2000" dirty="0" err="1"/>
              <a:t>current</a:t>
            </a:r>
            <a:r>
              <a:rPr lang="pt-PT" sz="2000" dirty="0"/>
              <a:t> </a:t>
            </a:r>
            <a:r>
              <a:rPr lang="pt-PT" sz="2000" dirty="0" err="1"/>
              <a:t>wages</a:t>
            </a:r>
            <a:r>
              <a:rPr lang="pt-PT" sz="2000" dirty="0"/>
              <a:t> </a:t>
            </a:r>
            <a:r>
              <a:rPr lang="pt-PT" sz="2000" dirty="0" err="1"/>
              <a:t>and</a:t>
            </a:r>
            <a:r>
              <a:rPr lang="pt-PT" sz="2000" dirty="0"/>
              <a:t> </a:t>
            </a:r>
            <a:r>
              <a:rPr lang="pt-PT" sz="2000" dirty="0" err="1"/>
              <a:t>created</a:t>
            </a:r>
            <a:r>
              <a:rPr lang="pt-PT" sz="2000" dirty="0"/>
              <a:t> a </a:t>
            </a:r>
            <a:r>
              <a:rPr lang="pt-PT" sz="2000" dirty="0" err="1"/>
              <a:t>predictive</a:t>
            </a:r>
            <a:r>
              <a:rPr lang="pt-PT" sz="2000" dirty="0"/>
              <a:t> </a:t>
            </a:r>
            <a:r>
              <a:rPr lang="pt-PT" sz="2000" dirty="0" err="1"/>
              <a:t>model</a:t>
            </a:r>
            <a:r>
              <a:rPr lang="pt-PT" sz="2000" dirty="0"/>
              <a:t> to </a:t>
            </a:r>
            <a:r>
              <a:rPr lang="pt-PT" sz="2000" dirty="0" err="1"/>
              <a:t>verify</a:t>
            </a:r>
            <a:r>
              <a:rPr lang="pt-PT" sz="2000" dirty="0"/>
              <a:t> </a:t>
            </a:r>
            <a:r>
              <a:rPr lang="pt-PT" sz="2000" dirty="0" err="1"/>
              <a:t>whether</a:t>
            </a:r>
            <a:r>
              <a:rPr lang="pt-PT" sz="2000" dirty="0"/>
              <a:t> </a:t>
            </a:r>
            <a:r>
              <a:rPr lang="pt-PT" sz="2000" dirty="0" err="1"/>
              <a:t>they</a:t>
            </a:r>
            <a:r>
              <a:rPr lang="pt-PT" sz="2000" dirty="0"/>
              <a:t> are not </a:t>
            </a:r>
            <a:r>
              <a:rPr lang="pt-PT" sz="2000" dirty="0" err="1"/>
              <a:t>being</a:t>
            </a:r>
            <a:r>
              <a:rPr lang="pt-PT" sz="2000" dirty="0"/>
              <a:t> </a:t>
            </a:r>
            <a:r>
              <a:rPr lang="pt-PT" sz="2000" dirty="0" err="1"/>
              <a:t>overpaid</a:t>
            </a:r>
            <a:endParaRPr lang="en-GB" sz="2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AB3B344-0961-4AB5-B2BF-450DC924B2A2}"/>
              </a:ext>
            </a:extLst>
          </p:cNvPr>
          <p:cNvSpPr txBox="1"/>
          <p:nvPr/>
        </p:nvSpPr>
        <p:spPr>
          <a:xfrm>
            <a:off x="452361" y="645170"/>
            <a:ext cx="609442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i="0" dirty="0">
                <a:solidFill>
                  <a:srgbClr val="0D0D0D"/>
                </a:solidFill>
                <a:effectLst/>
              </a:rPr>
              <a:t>Wage Analysis and </a:t>
            </a:r>
          </a:p>
          <a:p>
            <a:r>
              <a:rPr lang="en-US" sz="3600" b="1" i="0" dirty="0">
                <a:solidFill>
                  <a:srgbClr val="0D0D0D"/>
                </a:solidFill>
                <a:effectLst/>
              </a:rPr>
              <a:t>Predictive Modeling</a:t>
            </a:r>
            <a:endParaRPr lang="en-US" sz="3600" b="1" dirty="0"/>
          </a:p>
        </p:txBody>
      </p:sp>
      <p:pic>
        <p:nvPicPr>
          <p:cNvPr id="14338" name="Picture 2" descr="EN – Clubs – AC Milan">
            <a:extLst>
              <a:ext uri="{FF2B5EF4-FFF2-40B4-BE49-F238E27FC236}">
                <a16:creationId xmlns:a16="http://schemas.microsoft.com/office/drawing/2014/main" id="{10CE3F6A-67A6-4C59-2544-3258C1FA8D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4548" y="553458"/>
            <a:ext cx="7147991" cy="3092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169ABDD-3496-5406-0EE0-64C38E6CDC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815010"/>
              </p:ext>
            </p:extLst>
          </p:nvPr>
        </p:nvGraphicFramePr>
        <p:xfrm>
          <a:off x="282804" y="4186930"/>
          <a:ext cx="11559735" cy="1651143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514644">
                  <a:extLst>
                    <a:ext uri="{9D8B030D-6E8A-4147-A177-3AD203B41FA5}">
                      <a16:colId xmlns:a16="http://schemas.microsoft.com/office/drawing/2014/main" val="2750029650"/>
                    </a:ext>
                  </a:extLst>
                </a:gridCol>
                <a:gridCol w="1026654">
                  <a:extLst>
                    <a:ext uri="{9D8B030D-6E8A-4147-A177-3AD203B41FA5}">
                      <a16:colId xmlns:a16="http://schemas.microsoft.com/office/drawing/2014/main" val="1948894799"/>
                    </a:ext>
                  </a:extLst>
                </a:gridCol>
                <a:gridCol w="645721">
                  <a:extLst>
                    <a:ext uri="{9D8B030D-6E8A-4147-A177-3AD203B41FA5}">
                      <a16:colId xmlns:a16="http://schemas.microsoft.com/office/drawing/2014/main" val="2559745032"/>
                    </a:ext>
                  </a:extLst>
                </a:gridCol>
                <a:gridCol w="754144">
                  <a:extLst>
                    <a:ext uri="{9D8B030D-6E8A-4147-A177-3AD203B41FA5}">
                      <a16:colId xmlns:a16="http://schemas.microsoft.com/office/drawing/2014/main" val="1153938752"/>
                    </a:ext>
                  </a:extLst>
                </a:gridCol>
                <a:gridCol w="829559">
                  <a:extLst>
                    <a:ext uri="{9D8B030D-6E8A-4147-A177-3AD203B41FA5}">
                      <a16:colId xmlns:a16="http://schemas.microsoft.com/office/drawing/2014/main" val="2947938256"/>
                    </a:ext>
                  </a:extLst>
                </a:gridCol>
                <a:gridCol w="853172">
                  <a:extLst>
                    <a:ext uri="{9D8B030D-6E8A-4147-A177-3AD203B41FA5}">
                      <a16:colId xmlns:a16="http://schemas.microsoft.com/office/drawing/2014/main" val="3110490139"/>
                    </a:ext>
                  </a:extLst>
                </a:gridCol>
                <a:gridCol w="770649">
                  <a:extLst>
                    <a:ext uri="{9D8B030D-6E8A-4147-A177-3AD203B41FA5}">
                      <a16:colId xmlns:a16="http://schemas.microsoft.com/office/drawing/2014/main" val="280087045"/>
                    </a:ext>
                  </a:extLst>
                </a:gridCol>
                <a:gridCol w="919760">
                  <a:extLst>
                    <a:ext uri="{9D8B030D-6E8A-4147-A177-3AD203B41FA5}">
                      <a16:colId xmlns:a16="http://schemas.microsoft.com/office/drawing/2014/main" val="3750236468"/>
                    </a:ext>
                  </a:extLst>
                </a:gridCol>
                <a:gridCol w="531041">
                  <a:extLst>
                    <a:ext uri="{9D8B030D-6E8A-4147-A177-3AD203B41FA5}">
                      <a16:colId xmlns:a16="http://schemas.microsoft.com/office/drawing/2014/main" val="973376624"/>
                    </a:ext>
                  </a:extLst>
                </a:gridCol>
                <a:gridCol w="861145">
                  <a:extLst>
                    <a:ext uri="{9D8B030D-6E8A-4147-A177-3AD203B41FA5}">
                      <a16:colId xmlns:a16="http://schemas.microsoft.com/office/drawing/2014/main" val="902071226"/>
                    </a:ext>
                  </a:extLst>
                </a:gridCol>
                <a:gridCol w="749354">
                  <a:extLst>
                    <a:ext uri="{9D8B030D-6E8A-4147-A177-3AD203B41FA5}">
                      <a16:colId xmlns:a16="http://schemas.microsoft.com/office/drawing/2014/main" val="3335102505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451106345"/>
                    </a:ext>
                  </a:extLst>
                </a:gridCol>
                <a:gridCol w="725864">
                  <a:extLst>
                    <a:ext uri="{9D8B030D-6E8A-4147-A177-3AD203B41FA5}">
                      <a16:colId xmlns:a16="http://schemas.microsoft.com/office/drawing/2014/main" val="3633565955"/>
                    </a:ext>
                  </a:extLst>
                </a:gridCol>
                <a:gridCol w="827310">
                  <a:extLst>
                    <a:ext uri="{9D8B030D-6E8A-4147-A177-3AD203B41FA5}">
                      <a16:colId xmlns:a16="http://schemas.microsoft.com/office/drawing/2014/main" val="3366039670"/>
                    </a:ext>
                  </a:extLst>
                </a:gridCol>
                <a:gridCol w="636318">
                  <a:extLst>
                    <a:ext uri="{9D8B030D-6E8A-4147-A177-3AD203B41FA5}">
                      <a16:colId xmlns:a16="http://schemas.microsoft.com/office/drawing/2014/main" val="605320885"/>
                    </a:ext>
                  </a:extLst>
                </a:gridCol>
              </a:tblGrid>
              <a:tr h="606491">
                <a:tc>
                  <a:txBody>
                    <a:bodyPr/>
                    <a:lstStyle/>
                    <a:p>
                      <a:pPr fontAlgn="b"/>
                      <a:endParaRPr lang="pt-PT" sz="1400" b="1" dirty="0">
                        <a:effectLst/>
                      </a:endParaRPr>
                    </a:p>
                  </a:txBody>
                  <a:tcPr marL="31531" marR="31531" marT="15766" marB="15766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CD9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pt-PT" sz="1400" b="1">
                          <a:effectLst/>
                        </a:rPr>
                        <a:t>Full Name</a:t>
                      </a:r>
                    </a:p>
                  </a:txBody>
                  <a:tcPr marL="31531" marR="31531" marT="15766" marB="15766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CD9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pt-PT" sz="1400" b="1">
                          <a:effectLst/>
                        </a:rPr>
                        <a:t>Overall</a:t>
                      </a:r>
                    </a:p>
                  </a:txBody>
                  <a:tcPr marL="31531" marR="31531" marT="15766" marB="15766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CD9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pt-PT" sz="1400" b="1">
                          <a:effectLst/>
                        </a:rPr>
                        <a:t>Potential</a:t>
                      </a:r>
                    </a:p>
                  </a:txBody>
                  <a:tcPr marL="31531" marR="31531" marT="15766" marB="15766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CD9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pt-PT" sz="1400" b="1" dirty="0" err="1">
                          <a:effectLst/>
                        </a:rPr>
                        <a:t>Value</a:t>
                      </a:r>
                      <a:r>
                        <a:rPr lang="pt-PT" sz="1400" b="1" dirty="0">
                          <a:effectLst/>
                        </a:rPr>
                        <a:t> (€)</a:t>
                      </a:r>
                    </a:p>
                  </a:txBody>
                  <a:tcPr marL="31531" marR="31531" marT="15766" marB="15766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CD9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pt-PT" sz="1400" b="1">
                          <a:effectLst/>
                        </a:rPr>
                        <a:t>Positions Played</a:t>
                      </a:r>
                    </a:p>
                  </a:txBody>
                  <a:tcPr marL="31531" marR="31531" marT="15766" marB="15766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CD9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pt-PT" sz="1400" b="1">
                          <a:effectLst/>
                        </a:rPr>
                        <a:t>Best Position</a:t>
                      </a:r>
                    </a:p>
                  </a:txBody>
                  <a:tcPr marL="31531" marR="31531" marT="15766" marB="15766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CD9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pt-PT" sz="1400" b="1">
                          <a:effectLst/>
                        </a:rPr>
                        <a:t>Nationality</a:t>
                      </a:r>
                    </a:p>
                  </a:txBody>
                  <a:tcPr marL="31531" marR="31531" marT="15766" marB="15766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CD9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pt-PT" sz="1400" b="1">
                          <a:effectLst/>
                        </a:rPr>
                        <a:t>Age</a:t>
                      </a:r>
                    </a:p>
                  </a:txBody>
                  <a:tcPr marL="31531" marR="31531" marT="15766" marB="15766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CD9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pt-PT" sz="1400" b="1">
                          <a:effectLst/>
                        </a:rPr>
                        <a:t>Club Name</a:t>
                      </a:r>
                    </a:p>
                  </a:txBody>
                  <a:tcPr marL="31531" marR="31531" marT="15766" marB="15766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CD9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pt-PT" sz="1400" b="1" dirty="0" err="1">
                          <a:effectLst/>
                        </a:rPr>
                        <a:t>Wage</a:t>
                      </a:r>
                      <a:r>
                        <a:rPr lang="pt-PT" sz="1400" b="1" dirty="0">
                          <a:effectLst/>
                        </a:rPr>
                        <a:t> (€)</a:t>
                      </a:r>
                    </a:p>
                  </a:txBody>
                  <a:tcPr marL="31531" marR="31531" marT="15766" marB="15766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CD9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pt-PT" sz="1400" b="1">
                          <a:effectLst/>
                        </a:rPr>
                        <a:t>Release Clause</a:t>
                      </a:r>
                    </a:p>
                  </a:txBody>
                  <a:tcPr marL="31531" marR="31531" marT="15766" marB="15766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CD9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pt-PT" sz="1400" b="1">
                          <a:effectLst/>
                        </a:rPr>
                        <a:t>Club Position</a:t>
                      </a:r>
                    </a:p>
                  </a:txBody>
                  <a:tcPr marL="31531" marR="31531" marT="15766" marB="15766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CD9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pt-PT" sz="1400" b="1">
                          <a:effectLst/>
                        </a:rPr>
                        <a:t>Contract Until</a:t>
                      </a:r>
                    </a:p>
                  </a:txBody>
                  <a:tcPr marL="31531" marR="31531" marT="15766" marB="15766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CD9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pt-PT" sz="1400" b="1" dirty="0">
                          <a:effectLst/>
                        </a:rPr>
                        <a:t>GK Rating</a:t>
                      </a:r>
                    </a:p>
                  </a:txBody>
                  <a:tcPr marL="31531" marR="31531" marT="15766" marB="15766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C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0374230"/>
                  </a:ext>
                </a:extLst>
              </a:tr>
              <a:tr h="576359">
                <a:tc>
                  <a:txBody>
                    <a:bodyPr/>
                    <a:lstStyle/>
                    <a:p>
                      <a:pPr fontAlgn="base"/>
                      <a:r>
                        <a:rPr lang="pt-PT" sz="1400" dirty="0">
                          <a:effectLst/>
                        </a:rPr>
                        <a:t>171</a:t>
                      </a:r>
                    </a:p>
                  </a:txBody>
                  <a:tcPr marL="31531" marR="31531" marT="15766" marB="15766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t-PT" sz="1400">
                          <a:effectLst/>
                        </a:rPr>
                        <a:t>Gregor Kobel</a:t>
                      </a:r>
                    </a:p>
                  </a:txBody>
                  <a:tcPr marL="31531" marR="31531" marT="15766" marB="15766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t-PT" sz="1400">
                          <a:effectLst/>
                        </a:rPr>
                        <a:t>83</a:t>
                      </a:r>
                    </a:p>
                  </a:txBody>
                  <a:tcPr marL="31531" marR="31531" marT="15766" marB="15766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t-PT" sz="1400">
                          <a:effectLst/>
                        </a:rPr>
                        <a:t>88</a:t>
                      </a:r>
                    </a:p>
                  </a:txBody>
                  <a:tcPr marL="31531" marR="31531" marT="15766" marB="15766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t-PT" sz="1400">
                          <a:effectLst/>
                        </a:rPr>
                        <a:t>44000000</a:t>
                      </a:r>
                    </a:p>
                  </a:txBody>
                  <a:tcPr marL="31531" marR="31531" marT="15766" marB="15766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t-PT" sz="1400">
                          <a:effectLst/>
                        </a:rPr>
                        <a:t>GK</a:t>
                      </a:r>
                    </a:p>
                  </a:txBody>
                  <a:tcPr marL="31531" marR="31531" marT="15766" marB="15766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t-PT" sz="1400">
                          <a:effectLst/>
                        </a:rPr>
                        <a:t>GK</a:t>
                      </a:r>
                    </a:p>
                  </a:txBody>
                  <a:tcPr marL="31531" marR="31531" marT="15766" marB="15766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t-PT" sz="1400">
                          <a:effectLst/>
                        </a:rPr>
                        <a:t>Switzerland</a:t>
                      </a:r>
                    </a:p>
                  </a:txBody>
                  <a:tcPr marL="31531" marR="31531" marT="15766" marB="15766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t-PT" sz="1400">
                          <a:effectLst/>
                        </a:rPr>
                        <a:t>24</a:t>
                      </a:r>
                    </a:p>
                  </a:txBody>
                  <a:tcPr marL="31531" marR="31531" marT="15766" marB="15766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t-PT" sz="1400">
                          <a:effectLst/>
                        </a:rPr>
                        <a:t>Borussia Dortmund</a:t>
                      </a:r>
                    </a:p>
                  </a:txBody>
                  <a:tcPr marL="31531" marR="31531" marT="15766" marB="15766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t-PT" sz="1400">
                          <a:effectLst/>
                        </a:rPr>
                        <a:t>40000</a:t>
                      </a:r>
                    </a:p>
                  </a:txBody>
                  <a:tcPr marL="31531" marR="31531" marT="15766" marB="15766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t-PT" sz="1400">
                          <a:effectLst/>
                        </a:rPr>
                        <a:t>78100000</a:t>
                      </a:r>
                    </a:p>
                  </a:txBody>
                  <a:tcPr marL="31531" marR="31531" marT="15766" marB="15766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t-PT" sz="1400">
                          <a:effectLst/>
                        </a:rPr>
                        <a:t>GK</a:t>
                      </a:r>
                    </a:p>
                  </a:txBody>
                  <a:tcPr marL="31531" marR="31531" marT="15766" marB="15766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t-PT" sz="1400">
                          <a:effectLst/>
                        </a:rPr>
                        <a:t>2026</a:t>
                      </a:r>
                    </a:p>
                  </a:txBody>
                  <a:tcPr marL="31531" marR="31531" marT="15766" marB="15766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t-PT" sz="1400" dirty="0">
                          <a:effectLst/>
                        </a:rPr>
                        <a:t>84</a:t>
                      </a:r>
                    </a:p>
                  </a:txBody>
                  <a:tcPr marL="31531" marR="31531" marT="15766" marB="15766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8753994"/>
                  </a:ext>
                </a:extLst>
              </a:tr>
              <a:tr h="468293">
                <a:tc>
                  <a:txBody>
                    <a:bodyPr/>
                    <a:lstStyle/>
                    <a:p>
                      <a:pPr fontAlgn="base"/>
                      <a:r>
                        <a:rPr lang="pt-PT" sz="1400">
                          <a:effectLst/>
                        </a:rPr>
                        <a:t>235</a:t>
                      </a:r>
                    </a:p>
                  </a:txBody>
                  <a:tcPr marL="31531" marR="31531" marT="15766" marB="15766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t-PT" sz="1400">
                          <a:effectLst/>
                        </a:rPr>
                        <a:t>Aaron Ramsdale</a:t>
                      </a:r>
                    </a:p>
                  </a:txBody>
                  <a:tcPr marL="31531" marR="31531" marT="15766" marB="15766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t-PT" sz="1400">
                          <a:effectLst/>
                        </a:rPr>
                        <a:t>82</a:t>
                      </a:r>
                    </a:p>
                  </a:txBody>
                  <a:tcPr marL="31531" marR="31531" marT="15766" marB="15766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t-PT" sz="1400">
                          <a:effectLst/>
                        </a:rPr>
                        <a:t>86</a:t>
                      </a:r>
                    </a:p>
                  </a:txBody>
                  <a:tcPr marL="31531" marR="31531" marT="15766" marB="15766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t-PT" sz="1400">
                          <a:effectLst/>
                        </a:rPr>
                        <a:t>34500000</a:t>
                      </a:r>
                    </a:p>
                  </a:txBody>
                  <a:tcPr marL="31531" marR="31531" marT="15766" marB="15766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t-PT" sz="1400">
                          <a:effectLst/>
                        </a:rPr>
                        <a:t>GK</a:t>
                      </a:r>
                    </a:p>
                  </a:txBody>
                  <a:tcPr marL="31531" marR="31531" marT="15766" marB="15766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t-PT" sz="1400">
                          <a:effectLst/>
                        </a:rPr>
                        <a:t>GK</a:t>
                      </a:r>
                    </a:p>
                  </a:txBody>
                  <a:tcPr marL="31531" marR="31531" marT="15766" marB="15766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t-PT" sz="1400">
                          <a:effectLst/>
                        </a:rPr>
                        <a:t>England</a:t>
                      </a:r>
                    </a:p>
                  </a:txBody>
                  <a:tcPr marL="31531" marR="31531" marT="15766" marB="15766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t-PT" sz="1400">
                          <a:effectLst/>
                        </a:rPr>
                        <a:t>24</a:t>
                      </a:r>
                    </a:p>
                  </a:txBody>
                  <a:tcPr marL="31531" marR="31531" marT="15766" marB="15766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t-PT" sz="1400">
                          <a:effectLst/>
                        </a:rPr>
                        <a:t>Arsenal</a:t>
                      </a:r>
                    </a:p>
                  </a:txBody>
                  <a:tcPr marL="31531" marR="31531" marT="15766" marB="15766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t-PT" sz="1400">
                          <a:effectLst/>
                        </a:rPr>
                        <a:t>62000</a:t>
                      </a:r>
                    </a:p>
                  </a:txBody>
                  <a:tcPr marL="31531" marR="31531" marT="15766" marB="15766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t-PT" sz="1400">
                          <a:effectLst/>
                        </a:rPr>
                        <a:t>68100000</a:t>
                      </a:r>
                    </a:p>
                  </a:txBody>
                  <a:tcPr marL="31531" marR="31531" marT="15766" marB="15766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t-PT" sz="1400">
                          <a:effectLst/>
                        </a:rPr>
                        <a:t>GK</a:t>
                      </a:r>
                    </a:p>
                  </a:txBody>
                  <a:tcPr marL="31531" marR="31531" marT="15766" marB="15766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t-PT" sz="1400">
                          <a:effectLst/>
                        </a:rPr>
                        <a:t>2025</a:t>
                      </a:r>
                    </a:p>
                  </a:txBody>
                  <a:tcPr marL="31531" marR="31531" marT="15766" marB="15766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t-PT" sz="1400" dirty="0">
                          <a:effectLst/>
                        </a:rPr>
                        <a:t>83</a:t>
                      </a:r>
                    </a:p>
                  </a:txBody>
                  <a:tcPr marL="31531" marR="31531" marT="15766" marB="15766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16225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840811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415" name="Rectangle 17414">
            <a:extLst>
              <a:ext uri="{FF2B5EF4-FFF2-40B4-BE49-F238E27FC236}">
                <a16:creationId xmlns:a16="http://schemas.microsoft.com/office/drawing/2014/main" id="{F101B3CC-B49F-4CE0-B198-228D1D4285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3602377-F035-4B4A-D57B-CE7B8682A3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r="242"/>
          <a:stretch/>
        </p:blipFill>
        <p:spPr>
          <a:xfrm>
            <a:off x="2647773" y="403813"/>
            <a:ext cx="9542703" cy="605037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D5098941-D011-8E28-2DB5-D5AF3D73DF85}"/>
              </a:ext>
            </a:extLst>
          </p:cNvPr>
          <p:cNvSpPr/>
          <p:nvPr/>
        </p:nvSpPr>
        <p:spPr>
          <a:xfrm>
            <a:off x="166255" y="403812"/>
            <a:ext cx="2360129" cy="6050373"/>
          </a:xfrm>
          <a:prstGeom prst="rect">
            <a:avLst/>
          </a:prstGeom>
          <a:solidFill>
            <a:srgbClr val="0F0F0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410" name="Picture 2" descr="AC Milan - YouTube">
            <a:extLst>
              <a:ext uri="{FF2B5EF4-FFF2-40B4-BE49-F238E27FC236}">
                <a16:creationId xmlns:a16="http://schemas.microsoft.com/office/drawing/2014/main" id="{A2A4BA9F-AD95-BF59-0E4F-A22926ABE3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13" r="12137"/>
          <a:stretch/>
        </p:blipFill>
        <p:spPr bwMode="auto">
          <a:xfrm>
            <a:off x="694305" y="491599"/>
            <a:ext cx="1600972" cy="241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724D827-231B-488F-0429-2BB344E6E6CF}"/>
              </a:ext>
            </a:extLst>
          </p:cNvPr>
          <p:cNvSpPr txBox="1"/>
          <p:nvPr/>
        </p:nvSpPr>
        <p:spPr>
          <a:xfrm>
            <a:off x="272477" y="2992286"/>
            <a:ext cx="259108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Our Model’s Score</a:t>
            </a:r>
          </a:p>
          <a:p>
            <a:endParaRPr lang="en-US" sz="1500" dirty="0">
              <a:solidFill>
                <a:schemeClr val="bg1"/>
              </a:solidFill>
            </a:endParaRPr>
          </a:p>
          <a:p>
            <a:r>
              <a:rPr lang="en-US" sz="1500" dirty="0">
                <a:solidFill>
                  <a:schemeClr val="bg1"/>
                </a:solidFill>
              </a:rPr>
              <a:t>Predicted wage for Gregor</a:t>
            </a:r>
          </a:p>
          <a:p>
            <a:r>
              <a:rPr lang="en-US" sz="1500" dirty="0">
                <a:solidFill>
                  <a:schemeClr val="bg1"/>
                </a:solidFill>
              </a:rPr>
              <a:t>[78169.61137425]</a:t>
            </a:r>
          </a:p>
          <a:p>
            <a:endParaRPr lang="en-US" sz="1500" dirty="0">
              <a:solidFill>
                <a:schemeClr val="bg1"/>
              </a:solidFill>
            </a:endParaRPr>
          </a:p>
          <a:p>
            <a:r>
              <a:rPr lang="en-US" sz="1500" dirty="0">
                <a:solidFill>
                  <a:schemeClr val="bg1"/>
                </a:solidFill>
              </a:rPr>
              <a:t>Predict wage for Aaron</a:t>
            </a:r>
          </a:p>
          <a:p>
            <a:r>
              <a:rPr lang="en-US" sz="1500" dirty="0">
                <a:solidFill>
                  <a:schemeClr val="bg1"/>
                </a:solidFill>
              </a:rPr>
              <a:t>[60970.83519836]</a:t>
            </a:r>
          </a:p>
          <a:p>
            <a:endParaRPr lang="en-US" sz="1500" dirty="0">
              <a:solidFill>
                <a:schemeClr val="bg1"/>
              </a:solidFill>
            </a:endParaRPr>
          </a:p>
          <a:p>
            <a:endParaRPr lang="en-US" sz="1500" dirty="0">
              <a:solidFill>
                <a:schemeClr val="bg1"/>
              </a:solidFill>
            </a:endParaRPr>
          </a:p>
          <a:p>
            <a:endParaRPr lang="en-US" sz="1500" dirty="0">
              <a:solidFill>
                <a:schemeClr val="bg1"/>
              </a:solidFill>
            </a:endParaRPr>
          </a:p>
          <a:p>
            <a:r>
              <a:rPr lang="en-US" sz="1500" dirty="0">
                <a:solidFill>
                  <a:schemeClr val="bg1"/>
                </a:solidFill>
              </a:rPr>
              <a:t>Training Set R² Score 0.7382713375088554</a:t>
            </a:r>
          </a:p>
          <a:p>
            <a:endParaRPr lang="en-US" sz="1500" dirty="0">
              <a:solidFill>
                <a:schemeClr val="bg1"/>
              </a:solidFill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78CA86D-4C3E-0D77-8A17-8CC1A581FA57}"/>
              </a:ext>
            </a:extLst>
          </p:cNvPr>
          <p:cNvCxnSpPr/>
          <p:nvPr/>
        </p:nvCxnSpPr>
        <p:spPr>
          <a:xfrm>
            <a:off x="311898" y="5192266"/>
            <a:ext cx="2068842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6FDE610-1BB6-E731-B8FF-532BD16ADDF9}"/>
              </a:ext>
            </a:extLst>
          </p:cNvPr>
          <p:cNvCxnSpPr/>
          <p:nvPr/>
        </p:nvCxnSpPr>
        <p:spPr>
          <a:xfrm>
            <a:off x="311898" y="3402288"/>
            <a:ext cx="2068842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56650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415" name="Rectangle 17414">
            <a:extLst>
              <a:ext uri="{FF2B5EF4-FFF2-40B4-BE49-F238E27FC236}">
                <a16:creationId xmlns:a16="http://schemas.microsoft.com/office/drawing/2014/main" id="{F101B3CC-B49F-4CE0-B198-228D1D4285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8434" name="Picture 2" descr="AC Milan win first Serie A title since 2011">
            <a:extLst>
              <a:ext uri="{FF2B5EF4-FFF2-40B4-BE49-F238E27FC236}">
                <a16:creationId xmlns:a16="http://schemas.microsoft.com/office/drawing/2014/main" id="{97158336-1B66-D31C-6AA5-3E1516CB8C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8297" y="1526781"/>
            <a:ext cx="7002179" cy="4672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4FD7BBA-769E-F377-F49D-515DA52AC31D}"/>
              </a:ext>
            </a:extLst>
          </p:cNvPr>
          <p:cNvSpPr txBox="1"/>
          <p:nvPr/>
        </p:nvSpPr>
        <p:spPr>
          <a:xfrm>
            <a:off x="783694" y="658772"/>
            <a:ext cx="951419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i="0" dirty="0">
                <a:solidFill>
                  <a:srgbClr val="0D0D0D"/>
                </a:solidFill>
                <a:effectLst/>
              </a:rPr>
              <a:t>Conclusions</a:t>
            </a:r>
            <a:endParaRPr lang="en-US" sz="36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BCA423-64D6-7208-9628-E9BC8C8D1E06}"/>
              </a:ext>
            </a:extLst>
          </p:cNvPr>
          <p:cNvSpPr txBox="1"/>
          <p:nvPr/>
        </p:nvSpPr>
        <p:spPr>
          <a:xfrm>
            <a:off x="783694" y="1486821"/>
            <a:ext cx="4328633" cy="26161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dirty="0">
                <a:effectLst/>
                <a:highlight>
                  <a:srgbClr val="FFFFFF"/>
                </a:highlight>
                <a:latin typeface="Söhne"/>
              </a:rPr>
              <a:t>Concluding this </a:t>
            </a:r>
            <a:r>
              <a:rPr lang="en-GB" sz="2000" b="0" i="0" dirty="0">
                <a:effectLst/>
                <a:highlight>
                  <a:srgbClr val="FFFFFF"/>
                </a:highlight>
              </a:rPr>
              <a:t>initial</a:t>
            </a:r>
            <a:r>
              <a:rPr lang="en-GB" b="0" i="0" dirty="0">
                <a:effectLst/>
                <a:highlight>
                  <a:srgbClr val="FFFFFF"/>
                </a:highlight>
                <a:latin typeface="Söhne"/>
              </a:rPr>
              <a:t> phase, we evaluated our team's potential following the recent changes and successfully increased it by one point. </a:t>
            </a:r>
          </a:p>
          <a:p>
            <a:endParaRPr lang="en-GB" dirty="0">
              <a:highlight>
                <a:srgbClr val="FFFFFF"/>
              </a:highlight>
              <a:latin typeface="Söhne"/>
            </a:endParaRPr>
          </a:p>
          <a:p>
            <a:r>
              <a:rPr lang="en-GB" b="0" i="0" dirty="0">
                <a:effectLst/>
                <a:highlight>
                  <a:srgbClr val="FFFFFF"/>
                </a:highlight>
                <a:latin typeface="Söhne"/>
              </a:rPr>
              <a:t>We will proceed with subsequent phases, focusing on assessing other players and necessary substitutions to further enhance our team's potential.</a:t>
            </a:r>
            <a:endParaRPr lang="en-GB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636B0DE-21D0-A5F4-2BF3-932CA90301DA}"/>
              </a:ext>
            </a:extLst>
          </p:cNvPr>
          <p:cNvSpPr/>
          <p:nvPr/>
        </p:nvSpPr>
        <p:spPr>
          <a:xfrm>
            <a:off x="0" y="4284640"/>
            <a:ext cx="5188297" cy="191458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D11B41-C283-8FB9-5DD8-42DD83513A96}"/>
              </a:ext>
            </a:extLst>
          </p:cNvPr>
          <p:cNvSpPr txBox="1"/>
          <p:nvPr/>
        </p:nvSpPr>
        <p:spPr>
          <a:xfrm>
            <a:off x="635865" y="4546389"/>
            <a:ext cx="447646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AC Milan’s Average Potential</a:t>
            </a:r>
          </a:p>
          <a:p>
            <a:endParaRPr lang="en-US" sz="2400" b="1" dirty="0">
              <a:solidFill>
                <a:srgbClr val="C00000"/>
              </a:solidFill>
            </a:endParaRPr>
          </a:p>
          <a:p>
            <a:r>
              <a:rPr lang="en-US" sz="2400" dirty="0"/>
              <a:t>82.357                         83.125</a:t>
            </a:r>
          </a:p>
          <a:p>
            <a:endParaRPr lang="en-US" sz="2400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61437D0-CB3A-3E08-2936-614F2421B971}"/>
              </a:ext>
            </a:extLst>
          </p:cNvPr>
          <p:cNvCxnSpPr>
            <a:cxnSpLocks/>
          </p:cNvCxnSpPr>
          <p:nvPr/>
        </p:nvCxnSpPr>
        <p:spPr>
          <a:xfrm>
            <a:off x="2035726" y="5509837"/>
            <a:ext cx="685142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FDE52D7-EED5-1148-0BED-10EE3956CAB5}"/>
              </a:ext>
            </a:extLst>
          </p:cNvPr>
          <p:cNvSpPr txBox="1"/>
          <p:nvPr/>
        </p:nvSpPr>
        <p:spPr>
          <a:xfrm>
            <a:off x="635865" y="5629810"/>
            <a:ext cx="20126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Before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22C794-3C2B-385B-217D-EAC846554371}"/>
              </a:ext>
            </a:extLst>
          </p:cNvPr>
          <p:cNvSpPr txBox="1"/>
          <p:nvPr/>
        </p:nvSpPr>
        <p:spPr>
          <a:xfrm>
            <a:off x="3201526" y="5635774"/>
            <a:ext cx="20126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After</a:t>
            </a:r>
          </a:p>
        </p:txBody>
      </p:sp>
    </p:spTree>
    <p:extLst>
      <p:ext uri="{BB962C8B-B14F-4D97-AF65-F5344CB8AC3E}">
        <p14:creationId xmlns:p14="http://schemas.microsoft.com/office/powerpoint/2010/main" val="33667840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27" name="Rectangle 5126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 descr="AC Milan Sale: RedBird Capital Buys Team for $1.2 Billion - The New York  Times">
            <a:extLst>
              <a:ext uri="{FF2B5EF4-FFF2-40B4-BE49-F238E27FC236}">
                <a16:creationId xmlns:a16="http://schemas.microsoft.com/office/drawing/2014/main" id="{66B32150-F529-A924-DE9A-A093726120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713" r="9089" b="1364"/>
          <a:stretch/>
        </p:blipFill>
        <p:spPr bwMode="auto">
          <a:xfrm>
            <a:off x="3523488" y="10"/>
            <a:ext cx="866851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29" name="Rectangle 5128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F2DB46-BF22-7694-B439-29AAFAC77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361" y="4583495"/>
            <a:ext cx="4023360" cy="123547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000" b="1" i="0" dirty="0">
                <a:effectLst/>
                <a:latin typeface="+mn-lt"/>
              </a:rPr>
              <a:t>Importance: </a:t>
            </a:r>
            <a:r>
              <a:rPr lang="en-US" sz="2000" i="0" dirty="0">
                <a:effectLst/>
                <a:latin typeface="+mn-lt"/>
              </a:rPr>
              <a:t>Strengthening our first and reserve goalkeeper lineup as a foundational step towards a larger team rejuvenation.</a:t>
            </a:r>
          </a:p>
        </p:txBody>
      </p:sp>
      <p:sp>
        <p:nvSpPr>
          <p:cNvPr id="5131" name="Rectangle 5130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133" name="Rectangle 5132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74523D3-3C59-AEA5-57C9-7D191E531600}"/>
              </a:ext>
            </a:extLst>
          </p:cNvPr>
          <p:cNvSpPr/>
          <p:nvPr/>
        </p:nvSpPr>
        <p:spPr>
          <a:xfrm>
            <a:off x="410961" y="320511"/>
            <a:ext cx="993633" cy="7565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94F5E7-F34B-C004-546F-446B8A27EE97}"/>
              </a:ext>
            </a:extLst>
          </p:cNvPr>
          <p:cNvSpPr txBox="1"/>
          <p:nvPr/>
        </p:nvSpPr>
        <p:spPr>
          <a:xfrm>
            <a:off x="452361" y="645170"/>
            <a:ext cx="609442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6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</a:rPr>
              <a:t>Project Overview</a:t>
            </a:r>
            <a:endParaRPr lang="en-US" sz="3600" b="1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E812EAB-84CE-0506-A096-7806A1ED38E0}"/>
              </a:ext>
            </a:extLst>
          </p:cNvPr>
          <p:cNvSpPr txBox="1">
            <a:spLocks/>
          </p:cNvSpPr>
          <p:nvPr/>
        </p:nvSpPr>
        <p:spPr>
          <a:xfrm>
            <a:off x="452361" y="1663638"/>
            <a:ext cx="4023360" cy="226016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>
                <a:latin typeface="+mn-lt"/>
              </a:rPr>
              <a:t>Objective: </a:t>
            </a:r>
            <a:r>
              <a:rPr lang="en-US" sz="2000" dirty="0">
                <a:latin typeface="+mn-lt"/>
              </a:rPr>
              <a:t>To leverage a €500 million investment to enhance AC Milan's squad starting with the goalkeeping unit to boost the team's potential and competitiveness in international leagues.</a:t>
            </a:r>
            <a:br>
              <a:rPr lang="en-US" sz="2000" dirty="0">
                <a:latin typeface="+mn-lt"/>
              </a:rPr>
            </a:br>
            <a:endParaRPr lang="en-US" sz="2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396784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579D9C-418C-B977-28DF-7BEB141F46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2361" y="1677971"/>
            <a:ext cx="4224414" cy="3440784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>
              <a:spcBef>
                <a:spcPct val="0"/>
              </a:spcBef>
              <a:buNone/>
            </a:pPr>
            <a:r>
              <a:rPr lang="en-GB" sz="2000" u="sng" dirty="0">
                <a:ea typeface="+mj-ea"/>
                <a:cs typeface="+mj-cs"/>
              </a:rPr>
              <a:t>Source</a:t>
            </a:r>
          </a:p>
          <a:p>
            <a:pPr marL="0">
              <a:spcBef>
                <a:spcPct val="0"/>
              </a:spcBef>
              <a:buNone/>
            </a:pPr>
            <a:r>
              <a:rPr lang="en-GB" sz="2000" dirty="0">
                <a:ea typeface="+mj-ea"/>
                <a:cs typeface="+mj-cs"/>
              </a:rPr>
              <a:t>FIFA 23 Players Dataset</a:t>
            </a:r>
          </a:p>
          <a:p>
            <a:pPr marL="0">
              <a:spcBef>
                <a:spcPct val="0"/>
              </a:spcBef>
              <a:buNone/>
            </a:pPr>
            <a:endParaRPr lang="en-GB" sz="2000" dirty="0">
              <a:ea typeface="+mj-ea"/>
              <a:cs typeface="+mj-cs"/>
            </a:endParaRPr>
          </a:p>
          <a:p>
            <a:pPr marL="0">
              <a:spcBef>
                <a:spcPct val="0"/>
              </a:spcBef>
              <a:buNone/>
            </a:pPr>
            <a:r>
              <a:rPr lang="en-GB" sz="2000" u="sng" dirty="0">
                <a:ea typeface="+mj-ea"/>
                <a:cs typeface="+mj-cs"/>
              </a:rPr>
              <a:t>Data Points</a:t>
            </a:r>
          </a:p>
          <a:p>
            <a:pPr marL="0">
              <a:spcBef>
                <a:spcPct val="0"/>
              </a:spcBef>
              <a:buNone/>
            </a:pPr>
            <a:r>
              <a:rPr lang="en-GB" sz="2000" dirty="0">
                <a:ea typeface="+mj-ea"/>
                <a:cs typeface="+mj-cs"/>
              </a:rPr>
              <a:t>Includes comprehensive player attributes such as Overall, Potential, Market Value, and Performance Stats</a:t>
            </a:r>
          </a:p>
          <a:p>
            <a:pPr marL="0">
              <a:spcBef>
                <a:spcPct val="0"/>
              </a:spcBef>
              <a:buNone/>
            </a:pPr>
            <a:endParaRPr lang="en-GB" sz="2000" dirty="0">
              <a:ea typeface="+mj-ea"/>
              <a:cs typeface="+mj-cs"/>
            </a:endParaRPr>
          </a:p>
          <a:p>
            <a:pPr marL="0">
              <a:spcBef>
                <a:spcPct val="0"/>
              </a:spcBef>
              <a:buNone/>
            </a:pPr>
            <a:r>
              <a:rPr lang="en-GB" sz="2000" u="sng" dirty="0">
                <a:ea typeface="+mj-ea"/>
                <a:cs typeface="+mj-cs"/>
              </a:rPr>
              <a:t>Volume</a:t>
            </a:r>
          </a:p>
          <a:p>
            <a:pPr marL="0">
              <a:spcBef>
                <a:spcPct val="0"/>
              </a:spcBef>
              <a:buNone/>
            </a:pPr>
            <a:r>
              <a:rPr lang="en-GB" sz="2000" dirty="0" err="1">
                <a:ea typeface="+mj-ea"/>
                <a:cs typeface="+mj-cs"/>
              </a:rPr>
              <a:t>Analyzed</a:t>
            </a:r>
            <a:r>
              <a:rPr lang="en-GB" sz="2000" dirty="0">
                <a:ea typeface="+mj-ea"/>
                <a:cs typeface="+mj-cs"/>
              </a:rPr>
              <a:t> over 1,000 potential goalkeepers from top leagues globally</a:t>
            </a:r>
          </a:p>
          <a:p>
            <a:pPr marL="0">
              <a:spcBef>
                <a:spcPct val="0"/>
              </a:spcBef>
              <a:buNone/>
            </a:pPr>
            <a:endParaRPr lang="en-GB" sz="2000" b="1" dirty="0">
              <a:ea typeface="+mj-ea"/>
              <a:cs typeface="+mj-cs"/>
            </a:endParaRPr>
          </a:p>
        </p:txBody>
      </p:sp>
      <p:pic>
        <p:nvPicPr>
          <p:cNvPr id="6146" name="Picture 2" descr="Import to Excel Icon - Openclipart">
            <a:extLst>
              <a:ext uri="{FF2B5EF4-FFF2-40B4-BE49-F238E27FC236}">
                <a16:creationId xmlns:a16="http://schemas.microsoft.com/office/drawing/2014/main" id="{789CC9DF-7B5E-6954-7B03-8C9CB10511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0269" y="750738"/>
            <a:ext cx="5352484" cy="3840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952FDBD-BDF5-BC89-B731-BE7836F4DDCC}"/>
              </a:ext>
            </a:extLst>
          </p:cNvPr>
          <p:cNvSpPr txBox="1"/>
          <p:nvPr/>
        </p:nvSpPr>
        <p:spPr>
          <a:xfrm>
            <a:off x="452361" y="645170"/>
            <a:ext cx="609442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600" b="1" i="0" dirty="0">
                <a:solidFill>
                  <a:srgbClr val="0D0D0D"/>
                </a:solidFill>
                <a:effectLst/>
              </a:rPr>
              <a:t>Data Information</a:t>
            </a:r>
            <a:endParaRPr lang="en-US" sz="3600" b="1" dirty="0"/>
          </a:p>
        </p:txBody>
      </p:sp>
      <p:pic>
        <p:nvPicPr>
          <p:cNvPr id="6150" name="Picture 6" descr="Fifa logo - Social media &amp; Logos Icons">
            <a:extLst>
              <a:ext uri="{FF2B5EF4-FFF2-40B4-BE49-F238E27FC236}">
                <a16:creationId xmlns:a16="http://schemas.microsoft.com/office/drawing/2014/main" id="{C880DD19-F093-6A77-C7DB-BD5CCBA04B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0000">
            <a:off x="7657911" y="650666"/>
            <a:ext cx="635378" cy="635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Goalkeeper Icon - Free PNG &amp; SVG 23509 - Noun Project">
            <a:extLst>
              <a:ext uri="{FF2B5EF4-FFF2-40B4-BE49-F238E27FC236}">
                <a16:creationId xmlns:a16="http://schemas.microsoft.com/office/drawing/2014/main" id="{BA7DE37B-E999-389E-8CB9-B05BA85C73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1664" y="4163627"/>
            <a:ext cx="2767975" cy="276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42939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242A6F9-EB13-D2A3-926B-BDA8B45D57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36"/>
          <a:stretch/>
        </p:blipFill>
        <p:spPr>
          <a:xfrm>
            <a:off x="283028" y="2154402"/>
            <a:ext cx="5389711" cy="445648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303E2E3-008C-D314-C9E9-7AF842A48A50}"/>
              </a:ext>
            </a:extLst>
          </p:cNvPr>
          <p:cNvSpPr txBox="1"/>
          <p:nvPr/>
        </p:nvSpPr>
        <p:spPr>
          <a:xfrm>
            <a:off x="783695" y="658772"/>
            <a:ext cx="609442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600" b="1" i="0" dirty="0">
                <a:solidFill>
                  <a:srgbClr val="0D0D0D"/>
                </a:solidFill>
                <a:effectLst/>
              </a:rPr>
              <a:t>Selecting players to replace</a:t>
            </a:r>
            <a:endParaRPr lang="en-US" sz="3600" b="1" dirty="0"/>
          </a:p>
        </p:txBody>
      </p:sp>
      <p:pic>
        <p:nvPicPr>
          <p:cNvPr id="9" name="Graphic 8" descr="Badge 1 with solid fill">
            <a:extLst>
              <a:ext uri="{FF2B5EF4-FFF2-40B4-BE49-F238E27FC236}">
                <a16:creationId xmlns:a16="http://schemas.microsoft.com/office/drawing/2014/main" id="{15CB93AC-9800-058F-43C7-09765E31A0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42798" y="672376"/>
            <a:ext cx="619125" cy="619125"/>
          </a:xfrm>
          <a:prstGeom prst="rect">
            <a:avLst/>
          </a:prstGeom>
        </p:spPr>
      </p:pic>
      <p:pic>
        <p:nvPicPr>
          <p:cNvPr id="7170" name="Picture 2" descr="Everything you need to know about AC Milan | Feature | News | Arsenal.com">
            <a:extLst>
              <a:ext uri="{FF2B5EF4-FFF2-40B4-BE49-F238E27FC236}">
                <a16:creationId xmlns:a16="http://schemas.microsoft.com/office/drawing/2014/main" id="{CE0554EC-021A-86F3-3308-48B48FAAF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2971" y="2514600"/>
            <a:ext cx="6096000" cy="3582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D9057F3-783A-1BBD-1B0B-B6EAA578641A}"/>
              </a:ext>
            </a:extLst>
          </p:cNvPr>
          <p:cNvSpPr txBox="1"/>
          <p:nvPr/>
        </p:nvSpPr>
        <p:spPr>
          <a:xfrm>
            <a:off x="803895" y="1196212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2000" dirty="0" err="1"/>
              <a:t>Looking</a:t>
            </a:r>
            <a:r>
              <a:rPr lang="pt-PT" sz="2000" dirty="0"/>
              <a:t> at </a:t>
            </a:r>
            <a:r>
              <a:rPr lang="pt-PT" sz="2000" dirty="0" err="1"/>
              <a:t>player’s</a:t>
            </a:r>
            <a:r>
              <a:rPr lang="pt-PT" sz="2000" dirty="0"/>
              <a:t> age </a:t>
            </a:r>
            <a:r>
              <a:rPr lang="pt-PT" sz="2000" dirty="0" err="1"/>
              <a:t>distribution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12690011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1C6941E1-84F7-6C01-FD7B-942CB7B77ADC}"/>
              </a:ext>
            </a:extLst>
          </p:cNvPr>
          <p:cNvSpPr/>
          <p:nvPr/>
        </p:nvSpPr>
        <p:spPr>
          <a:xfrm>
            <a:off x="8752114" y="3654488"/>
            <a:ext cx="2656192" cy="1254970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663ADBB-7D91-8CF0-FF6F-D4987A21DDAD}"/>
              </a:ext>
            </a:extLst>
          </p:cNvPr>
          <p:cNvSpPr/>
          <p:nvPr/>
        </p:nvSpPr>
        <p:spPr>
          <a:xfrm>
            <a:off x="8752114" y="1948543"/>
            <a:ext cx="2656192" cy="1254970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03E2E3-008C-D314-C9E9-7AF842A48A50}"/>
              </a:ext>
            </a:extLst>
          </p:cNvPr>
          <p:cNvSpPr txBox="1"/>
          <p:nvPr/>
        </p:nvSpPr>
        <p:spPr>
          <a:xfrm>
            <a:off x="783694" y="658772"/>
            <a:ext cx="951419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i="0" dirty="0">
                <a:solidFill>
                  <a:srgbClr val="0D0D0D"/>
                </a:solidFill>
                <a:effectLst/>
              </a:rPr>
              <a:t>Comparing Age with Potential</a:t>
            </a:r>
            <a:endParaRPr lang="en-US" sz="3600" b="1" dirty="0"/>
          </a:p>
        </p:txBody>
      </p:sp>
      <p:pic>
        <p:nvPicPr>
          <p:cNvPr id="9" name="Graphic 8" descr="Badge with solid fill">
            <a:extLst>
              <a:ext uri="{FF2B5EF4-FFF2-40B4-BE49-F238E27FC236}">
                <a16:creationId xmlns:a16="http://schemas.microsoft.com/office/drawing/2014/main" id="{15CB93AC-9800-058F-43C7-09765E31A0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42798" y="672376"/>
            <a:ext cx="619125" cy="619125"/>
          </a:xfrm>
          <a:prstGeom prst="rect">
            <a:avLst/>
          </a:prstGeom>
        </p:spPr>
      </p:pic>
      <p:pic>
        <p:nvPicPr>
          <p:cNvPr id="2" name="Content Placeholder 4">
            <a:extLst>
              <a:ext uri="{FF2B5EF4-FFF2-40B4-BE49-F238E27FC236}">
                <a16:creationId xmlns:a16="http://schemas.microsoft.com/office/drawing/2014/main" id="{EB7DF709-26D5-1429-A83E-A8029434229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07" b="-3683"/>
          <a:stretch/>
        </p:blipFill>
        <p:spPr>
          <a:xfrm>
            <a:off x="783694" y="1305103"/>
            <a:ext cx="7086677" cy="5573021"/>
          </a:xfrm>
          <a:prstGeom prst="rect">
            <a:avLst/>
          </a:prstGeom>
        </p:spPr>
      </p:pic>
      <p:sp>
        <p:nvSpPr>
          <p:cNvPr id="3" name="Arrow: Up 2">
            <a:extLst>
              <a:ext uri="{FF2B5EF4-FFF2-40B4-BE49-F238E27FC236}">
                <a16:creationId xmlns:a16="http://schemas.microsoft.com/office/drawing/2014/main" id="{3EF6CE4E-AA9D-0CFB-AAED-ED328621B10A}"/>
              </a:ext>
            </a:extLst>
          </p:cNvPr>
          <p:cNvSpPr/>
          <p:nvPr/>
        </p:nvSpPr>
        <p:spPr>
          <a:xfrm>
            <a:off x="9051528" y="2252862"/>
            <a:ext cx="500743" cy="646331"/>
          </a:xfrm>
          <a:prstGeom prst="upArrow">
            <a:avLst/>
          </a:prstGeom>
          <a:solidFill>
            <a:srgbClr val="D9ECD9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Arrow: Up 3">
            <a:extLst>
              <a:ext uri="{FF2B5EF4-FFF2-40B4-BE49-F238E27FC236}">
                <a16:creationId xmlns:a16="http://schemas.microsoft.com/office/drawing/2014/main" id="{3C5344E3-926E-7F57-D8AD-5FD6B8E4D464}"/>
              </a:ext>
            </a:extLst>
          </p:cNvPr>
          <p:cNvSpPr/>
          <p:nvPr/>
        </p:nvSpPr>
        <p:spPr>
          <a:xfrm rot="10800000">
            <a:off x="9051528" y="3958808"/>
            <a:ext cx="500743" cy="646331"/>
          </a:xfrm>
          <a:prstGeom prst="upArrow">
            <a:avLst/>
          </a:prstGeom>
          <a:solidFill>
            <a:srgbClr val="D9ECD9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12D2CB-27D2-B7EC-A235-2F3989A21541}"/>
              </a:ext>
            </a:extLst>
          </p:cNvPr>
          <p:cNvSpPr txBox="1"/>
          <p:nvPr/>
        </p:nvSpPr>
        <p:spPr>
          <a:xfrm>
            <a:off x="9710075" y="2346142"/>
            <a:ext cx="11756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Age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2BF817B-7D44-D573-2700-7F483F508C96}"/>
              </a:ext>
            </a:extLst>
          </p:cNvPr>
          <p:cNvSpPr txBox="1"/>
          <p:nvPr/>
        </p:nvSpPr>
        <p:spPr>
          <a:xfrm>
            <a:off x="9704680" y="4047787"/>
            <a:ext cx="14586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Potential</a:t>
            </a:r>
          </a:p>
        </p:txBody>
      </p:sp>
    </p:spTree>
    <p:extLst>
      <p:ext uri="{BB962C8B-B14F-4D97-AF65-F5344CB8AC3E}">
        <p14:creationId xmlns:p14="http://schemas.microsoft.com/office/powerpoint/2010/main" val="41962541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06A4E8B-0F56-3E20-7524-5F42C81D5EAA}"/>
              </a:ext>
            </a:extLst>
          </p:cNvPr>
          <p:cNvSpPr txBox="1"/>
          <p:nvPr/>
        </p:nvSpPr>
        <p:spPr>
          <a:xfrm>
            <a:off x="783694" y="658772"/>
            <a:ext cx="951419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i="0" dirty="0">
                <a:solidFill>
                  <a:srgbClr val="0D0D0D"/>
                </a:solidFill>
                <a:effectLst/>
              </a:rPr>
              <a:t>Decision Making </a:t>
            </a:r>
            <a:endParaRPr lang="en-US" sz="3600" b="1" dirty="0"/>
          </a:p>
        </p:txBody>
      </p:sp>
      <p:pic>
        <p:nvPicPr>
          <p:cNvPr id="8" name="Graphic 7" descr="Badge 3 with solid fill">
            <a:extLst>
              <a:ext uri="{FF2B5EF4-FFF2-40B4-BE49-F238E27FC236}">
                <a16:creationId xmlns:a16="http://schemas.microsoft.com/office/drawing/2014/main" id="{B4A98EEA-8164-A2FC-A7FD-CE2CDE1F77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42798" y="672376"/>
            <a:ext cx="619125" cy="61912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3559B53-9CE0-E184-1FD1-DC67BC96C678}"/>
              </a:ext>
            </a:extLst>
          </p:cNvPr>
          <p:cNvSpPr txBox="1"/>
          <p:nvPr/>
        </p:nvSpPr>
        <p:spPr>
          <a:xfrm>
            <a:off x="783694" y="1305103"/>
            <a:ext cx="64444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u="sng" dirty="0"/>
              <a:t>Sell</a:t>
            </a:r>
            <a:r>
              <a:rPr lang="en-US" sz="2400" b="1" dirty="0"/>
              <a:t> our older players in different stages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9CE811A-F71A-2887-B5CC-346E78116CA0}"/>
              </a:ext>
            </a:extLst>
          </p:cNvPr>
          <p:cNvSpPr txBox="1"/>
          <p:nvPr/>
        </p:nvSpPr>
        <p:spPr>
          <a:xfrm>
            <a:off x="7228114" y="1291501"/>
            <a:ext cx="570635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Players with </a:t>
            </a:r>
            <a:r>
              <a:rPr lang="en-US" sz="2400" b="1" u="sng" dirty="0"/>
              <a:t>more than 30 years</a:t>
            </a:r>
          </a:p>
        </p:txBody>
      </p:sp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90BDAF3A-0507-0242-C3C9-7068D3053E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3580084"/>
              </p:ext>
            </p:extLst>
          </p:nvPr>
        </p:nvGraphicFramePr>
        <p:xfrm>
          <a:off x="349279" y="2142316"/>
          <a:ext cx="11493442" cy="4294771"/>
        </p:xfrm>
        <a:graphic>
          <a:graphicData uri="http://schemas.openxmlformats.org/drawingml/2006/table">
            <a:tbl>
              <a:tblPr>
                <a:tableStyleId>{E8034E78-7F5D-4C2E-B375-FC64B27BC917}</a:tableStyleId>
              </a:tblPr>
              <a:tblGrid>
                <a:gridCol w="517987">
                  <a:extLst>
                    <a:ext uri="{9D8B030D-6E8A-4147-A177-3AD203B41FA5}">
                      <a16:colId xmlns:a16="http://schemas.microsoft.com/office/drawing/2014/main" val="2800566756"/>
                    </a:ext>
                  </a:extLst>
                </a:gridCol>
                <a:gridCol w="1218716">
                  <a:extLst>
                    <a:ext uri="{9D8B030D-6E8A-4147-A177-3AD203B41FA5}">
                      <a16:colId xmlns:a16="http://schemas.microsoft.com/office/drawing/2014/main" val="1322122825"/>
                    </a:ext>
                  </a:extLst>
                </a:gridCol>
                <a:gridCol w="726177">
                  <a:extLst>
                    <a:ext uri="{9D8B030D-6E8A-4147-A177-3AD203B41FA5}">
                      <a16:colId xmlns:a16="http://schemas.microsoft.com/office/drawing/2014/main" val="2138798000"/>
                    </a:ext>
                  </a:extLst>
                </a:gridCol>
                <a:gridCol w="970632">
                  <a:extLst>
                    <a:ext uri="{9D8B030D-6E8A-4147-A177-3AD203B41FA5}">
                      <a16:colId xmlns:a16="http://schemas.microsoft.com/office/drawing/2014/main" val="865236934"/>
                    </a:ext>
                  </a:extLst>
                </a:gridCol>
                <a:gridCol w="961550">
                  <a:extLst>
                    <a:ext uri="{9D8B030D-6E8A-4147-A177-3AD203B41FA5}">
                      <a16:colId xmlns:a16="http://schemas.microsoft.com/office/drawing/2014/main" val="2672458148"/>
                    </a:ext>
                  </a:extLst>
                </a:gridCol>
                <a:gridCol w="876693">
                  <a:extLst>
                    <a:ext uri="{9D8B030D-6E8A-4147-A177-3AD203B41FA5}">
                      <a16:colId xmlns:a16="http://schemas.microsoft.com/office/drawing/2014/main" val="3283431440"/>
                    </a:ext>
                  </a:extLst>
                </a:gridCol>
                <a:gridCol w="754144">
                  <a:extLst>
                    <a:ext uri="{9D8B030D-6E8A-4147-A177-3AD203B41FA5}">
                      <a16:colId xmlns:a16="http://schemas.microsoft.com/office/drawing/2014/main" val="2047316623"/>
                    </a:ext>
                  </a:extLst>
                </a:gridCol>
                <a:gridCol w="1036949">
                  <a:extLst>
                    <a:ext uri="{9D8B030D-6E8A-4147-A177-3AD203B41FA5}">
                      <a16:colId xmlns:a16="http://schemas.microsoft.com/office/drawing/2014/main" val="85804993"/>
                    </a:ext>
                  </a:extLst>
                </a:gridCol>
                <a:gridCol w="480767">
                  <a:extLst>
                    <a:ext uri="{9D8B030D-6E8A-4147-A177-3AD203B41FA5}">
                      <a16:colId xmlns:a16="http://schemas.microsoft.com/office/drawing/2014/main" val="3695687268"/>
                    </a:ext>
                  </a:extLst>
                </a:gridCol>
                <a:gridCol w="665987">
                  <a:extLst>
                    <a:ext uri="{9D8B030D-6E8A-4147-A177-3AD203B41FA5}">
                      <a16:colId xmlns:a16="http://schemas.microsoft.com/office/drawing/2014/main" val="424551684"/>
                    </a:ext>
                  </a:extLst>
                </a:gridCol>
                <a:gridCol w="820960">
                  <a:extLst>
                    <a:ext uri="{9D8B030D-6E8A-4147-A177-3AD203B41FA5}">
                      <a16:colId xmlns:a16="http://schemas.microsoft.com/office/drawing/2014/main" val="2335859485"/>
                    </a:ext>
                  </a:extLst>
                </a:gridCol>
                <a:gridCol w="820960">
                  <a:extLst>
                    <a:ext uri="{9D8B030D-6E8A-4147-A177-3AD203B41FA5}">
                      <a16:colId xmlns:a16="http://schemas.microsoft.com/office/drawing/2014/main" val="1442100311"/>
                    </a:ext>
                  </a:extLst>
                </a:gridCol>
                <a:gridCol w="820960">
                  <a:extLst>
                    <a:ext uri="{9D8B030D-6E8A-4147-A177-3AD203B41FA5}">
                      <a16:colId xmlns:a16="http://schemas.microsoft.com/office/drawing/2014/main" val="1956075373"/>
                    </a:ext>
                  </a:extLst>
                </a:gridCol>
                <a:gridCol w="820960">
                  <a:extLst>
                    <a:ext uri="{9D8B030D-6E8A-4147-A177-3AD203B41FA5}">
                      <a16:colId xmlns:a16="http://schemas.microsoft.com/office/drawing/2014/main" val="3690072941"/>
                    </a:ext>
                  </a:extLst>
                </a:gridCol>
              </a:tblGrid>
              <a:tr h="629165">
                <a:tc>
                  <a:txBody>
                    <a:bodyPr/>
                    <a:lstStyle/>
                    <a:p>
                      <a:pPr fontAlgn="b"/>
                      <a:endParaRPr lang="pt-PT" sz="1400" b="1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4401" marR="44401" marT="22201" marB="222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CD9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pt-PT" sz="1400" b="1" dirty="0">
                          <a:solidFill>
                            <a:schemeClr val="tx1"/>
                          </a:solidFill>
                          <a:effectLst/>
                        </a:rPr>
                        <a:t>Full Name</a:t>
                      </a:r>
                    </a:p>
                  </a:txBody>
                  <a:tcPr marL="44401" marR="44401" marT="22201" marB="222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CD9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pt-PT" sz="1400" b="1">
                          <a:solidFill>
                            <a:schemeClr val="tx1"/>
                          </a:solidFill>
                          <a:effectLst/>
                        </a:rPr>
                        <a:t>Overall</a:t>
                      </a:r>
                    </a:p>
                  </a:txBody>
                  <a:tcPr marL="44401" marR="44401" marT="22201" marB="222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CD9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pt-PT" sz="1400" b="1" dirty="0" err="1">
                          <a:solidFill>
                            <a:schemeClr val="tx1"/>
                          </a:solidFill>
                          <a:effectLst/>
                        </a:rPr>
                        <a:t>Potential</a:t>
                      </a:r>
                      <a:endParaRPr lang="pt-PT" sz="1400" b="1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4401" marR="44401" marT="22201" marB="222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CD9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pt-PT" sz="1400" b="1" dirty="0" err="1">
                          <a:solidFill>
                            <a:schemeClr val="tx1"/>
                          </a:solidFill>
                          <a:effectLst/>
                        </a:rPr>
                        <a:t>Value</a:t>
                      </a:r>
                      <a:r>
                        <a:rPr lang="pt-PT" sz="1400" b="1" dirty="0">
                          <a:solidFill>
                            <a:schemeClr val="tx1"/>
                          </a:solidFill>
                          <a:effectLst/>
                        </a:rPr>
                        <a:t> (€)</a:t>
                      </a:r>
                    </a:p>
                  </a:txBody>
                  <a:tcPr marL="44401" marR="44401" marT="22201" marB="222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CD9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pt-PT" sz="1400" b="1">
                          <a:solidFill>
                            <a:schemeClr val="tx1"/>
                          </a:solidFill>
                          <a:effectLst/>
                        </a:rPr>
                        <a:t>Positions Played</a:t>
                      </a:r>
                    </a:p>
                  </a:txBody>
                  <a:tcPr marL="44401" marR="44401" marT="22201" marB="222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CD9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pt-PT" sz="1400" b="1" dirty="0" err="1">
                          <a:solidFill>
                            <a:schemeClr val="tx1"/>
                          </a:solidFill>
                          <a:effectLst/>
                        </a:rPr>
                        <a:t>Best</a:t>
                      </a:r>
                      <a:r>
                        <a:rPr lang="pt-PT" sz="1400" b="1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pt-PT" sz="1400" b="1" dirty="0" err="1">
                          <a:solidFill>
                            <a:schemeClr val="tx1"/>
                          </a:solidFill>
                          <a:effectLst/>
                        </a:rPr>
                        <a:t>Position</a:t>
                      </a:r>
                      <a:endParaRPr lang="pt-PT" sz="1400" b="1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4401" marR="44401" marT="22201" marB="222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CD9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pt-PT" sz="1400" b="1" dirty="0" err="1">
                          <a:solidFill>
                            <a:schemeClr val="tx1"/>
                          </a:solidFill>
                          <a:effectLst/>
                        </a:rPr>
                        <a:t>Nationality</a:t>
                      </a:r>
                      <a:endParaRPr lang="pt-PT" sz="1400" b="1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4401" marR="44401" marT="22201" marB="222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CD9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pt-PT" sz="1400" b="1" dirty="0">
                          <a:solidFill>
                            <a:schemeClr val="tx1"/>
                          </a:solidFill>
                          <a:effectLst/>
                        </a:rPr>
                        <a:t>Age</a:t>
                      </a:r>
                    </a:p>
                  </a:txBody>
                  <a:tcPr marL="44401" marR="44401" marT="22201" marB="222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CD9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pt-PT" sz="1400" b="1">
                          <a:solidFill>
                            <a:schemeClr val="tx1"/>
                          </a:solidFill>
                          <a:effectLst/>
                        </a:rPr>
                        <a:t>Club Name</a:t>
                      </a:r>
                    </a:p>
                  </a:txBody>
                  <a:tcPr marL="44401" marR="44401" marT="22201" marB="222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CD9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pt-PT" sz="1400" b="1" dirty="0" err="1">
                          <a:solidFill>
                            <a:schemeClr val="tx1"/>
                          </a:solidFill>
                          <a:effectLst/>
                        </a:rPr>
                        <a:t>Wage</a:t>
                      </a:r>
                      <a:r>
                        <a:rPr lang="pt-PT" sz="1400" b="1" dirty="0">
                          <a:solidFill>
                            <a:schemeClr val="tx1"/>
                          </a:solidFill>
                          <a:effectLst/>
                        </a:rPr>
                        <a:t> (€)</a:t>
                      </a:r>
                    </a:p>
                  </a:txBody>
                  <a:tcPr marL="44401" marR="44401" marT="22201" marB="222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CD9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pt-PT" sz="1400" b="1">
                          <a:solidFill>
                            <a:schemeClr val="tx1"/>
                          </a:solidFill>
                          <a:effectLst/>
                        </a:rPr>
                        <a:t>Release Clause</a:t>
                      </a:r>
                    </a:p>
                  </a:txBody>
                  <a:tcPr marL="44401" marR="44401" marT="22201" marB="222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CD9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pt-PT" sz="1400" b="1">
                          <a:solidFill>
                            <a:schemeClr val="tx1"/>
                          </a:solidFill>
                          <a:effectLst/>
                        </a:rPr>
                        <a:t>Club Position</a:t>
                      </a:r>
                    </a:p>
                  </a:txBody>
                  <a:tcPr marL="44401" marR="44401" marT="22201" marB="222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CD9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pt-PT" sz="1400" b="1" dirty="0" err="1">
                          <a:solidFill>
                            <a:schemeClr val="tx1"/>
                          </a:solidFill>
                          <a:effectLst/>
                        </a:rPr>
                        <a:t>Contract</a:t>
                      </a:r>
                      <a:r>
                        <a:rPr lang="pt-PT" sz="1400" b="1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pt-PT" sz="1400" b="1" dirty="0" err="1">
                          <a:solidFill>
                            <a:schemeClr val="tx1"/>
                          </a:solidFill>
                          <a:effectLst/>
                        </a:rPr>
                        <a:t>Until</a:t>
                      </a:r>
                      <a:endParaRPr lang="pt-PT" sz="1400" b="1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4401" marR="44401" marT="22201" marB="222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C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2579487"/>
                  </a:ext>
                </a:extLst>
              </a:tr>
              <a:tr h="608630">
                <a:tc>
                  <a:txBody>
                    <a:bodyPr/>
                    <a:lstStyle/>
                    <a:p>
                      <a:pPr fontAlgn="base"/>
                      <a:r>
                        <a:rPr lang="pt-PT" sz="1400">
                          <a:solidFill>
                            <a:schemeClr val="tx1"/>
                          </a:solidFill>
                          <a:effectLst/>
                        </a:rPr>
                        <a:t>249</a:t>
                      </a:r>
                    </a:p>
                  </a:txBody>
                  <a:tcPr marL="44401" marR="44401" marT="22201" marB="22201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t-PT" sz="1400">
                          <a:solidFill>
                            <a:schemeClr val="tx1"/>
                          </a:solidFill>
                          <a:effectLst/>
                        </a:rPr>
                        <a:t>Zlatan Ibrahimović</a:t>
                      </a:r>
                    </a:p>
                  </a:txBody>
                  <a:tcPr marL="44401" marR="44401" marT="22201" marB="22201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t-PT" sz="1400">
                          <a:solidFill>
                            <a:schemeClr val="tx1"/>
                          </a:solidFill>
                          <a:effectLst/>
                        </a:rPr>
                        <a:t>82</a:t>
                      </a:r>
                    </a:p>
                  </a:txBody>
                  <a:tcPr marL="44401" marR="44401" marT="22201" marB="22201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t-PT" sz="1400">
                          <a:solidFill>
                            <a:schemeClr val="tx1"/>
                          </a:solidFill>
                          <a:effectLst/>
                        </a:rPr>
                        <a:t>82</a:t>
                      </a:r>
                    </a:p>
                  </a:txBody>
                  <a:tcPr marL="44401" marR="44401" marT="22201" marB="22201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t-PT" sz="1400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</a:p>
                  </a:txBody>
                  <a:tcPr marL="44401" marR="44401" marT="22201" marB="22201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t-PT" sz="1400">
                          <a:solidFill>
                            <a:schemeClr val="tx1"/>
                          </a:solidFill>
                          <a:effectLst/>
                        </a:rPr>
                        <a:t>ST</a:t>
                      </a:r>
                    </a:p>
                  </a:txBody>
                  <a:tcPr marL="44401" marR="44401" marT="22201" marB="22201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t-PT" sz="1400">
                          <a:solidFill>
                            <a:schemeClr val="tx1"/>
                          </a:solidFill>
                          <a:effectLst/>
                        </a:rPr>
                        <a:t>ST</a:t>
                      </a:r>
                    </a:p>
                  </a:txBody>
                  <a:tcPr marL="44401" marR="44401" marT="22201" marB="22201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t-PT" sz="1400">
                          <a:solidFill>
                            <a:schemeClr val="tx1"/>
                          </a:solidFill>
                          <a:effectLst/>
                        </a:rPr>
                        <a:t>Sweden</a:t>
                      </a:r>
                    </a:p>
                  </a:txBody>
                  <a:tcPr marL="44401" marR="44401" marT="22201" marB="22201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t-PT" sz="1400">
                          <a:solidFill>
                            <a:schemeClr val="tx1"/>
                          </a:solidFill>
                          <a:effectLst/>
                        </a:rPr>
                        <a:t>40</a:t>
                      </a:r>
                    </a:p>
                  </a:txBody>
                  <a:tcPr marL="44401" marR="44401" marT="22201" marB="22201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t-PT" sz="1400">
                          <a:solidFill>
                            <a:schemeClr val="tx1"/>
                          </a:solidFill>
                          <a:effectLst/>
                        </a:rPr>
                        <a:t>AC Milan</a:t>
                      </a:r>
                    </a:p>
                  </a:txBody>
                  <a:tcPr marL="44401" marR="44401" marT="22201" marB="22201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t-PT" sz="1400">
                          <a:solidFill>
                            <a:schemeClr val="tx1"/>
                          </a:solidFill>
                          <a:effectLst/>
                        </a:rPr>
                        <a:t>63000</a:t>
                      </a:r>
                    </a:p>
                  </a:txBody>
                  <a:tcPr marL="44401" marR="44401" marT="22201" marB="22201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t-PT" sz="1400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</a:p>
                  </a:txBody>
                  <a:tcPr marL="44401" marR="44401" marT="22201" marB="22201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t-PT" sz="1400">
                          <a:solidFill>
                            <a:schemeClr val="tx1"/>
                          </a:solidFill>
                          <a:effectLst/>
                        </a:rPr>
                        <a:t>SUB</a:t>
                      </a:r>
                    </a:p>
                  </a:txBody>
                  <a:tcPr marL="44401" marR="44401" marT="22201" marB="22201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t-PT" sz="1400" dirty="0">
                          <a:solidFill>
                            <a:schemeClr val="tx1"/>
                          </a:solidFill>
                          <a:effectLst/>
                        </a:rPr>
                        <a:t>2023</a:t>
                      </a:r>
                    </a:p>
                  </a:txBody>
                  <a:tcPr marL="44401" marR="44401" marT="22201" marB="22201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476612483"/>
                  </a:ext>
                </a:extLst>
              </a:tr>
              <a:tr h="494306">
                <a:tc>
                  <a:txBody>
                    <a:bodyPr/>
                    <a:lstStyle/>
                    <a:p>
                      <a:pPr fontAlgn="base"/>
                      <a:r>
                        <a:rPr lang="pt-PT" sz="1400">
                          <a:solidFill>
                            <a:schemeClr val="tx1"/>
                          </a:solidFill>
                          <a:effectLst/>
                        </a:rPr>
                        <a:t>255</a:t>
                      </a:r>
                    </a:p>
                  </a:txBody>
                  <a:tcPr marL="44401" marR="44401" marT="22201" marB="22201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t-PT" sz="1400">
                          <a:solidFill>
                            <a:schemeClr val="tx1"/>
                          </a:solidFill>
                          <a:effectLst/>
                        </a:rPr>
                        <a:t>Olivier Giroud</a:t>
                      </a:r>
                    </a:p>
                  </a:txBody>
                  <a:tcPr marL="44401" marR="44401" marT="22201" marB="22201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t-PT" sz="1400">
                          <a:solidFill>
                            <a:schemeClr val="tx1"/>
                          </a:solidFill>
                          <a:effectLst/>
                        </a:rPr>
                        <a:t>82</a:t>
                      </a:r>
                    </a:p>
                  </a:txBody>
                  <a:tcPr marL="44401" marR="44401" marT="22201" marB="22201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t-PT" sz="1400">
                          <a:solidFill>
                            <a:schemeClr val="tx1"/>
                          </a:solidFill>
                          <a:effectLst/>
                        </a:rPr>
                        <a:t>82</a:t>
                      </a:r>
                    </a:p>
                  </a:txBody>
                  <a:tcPr marL="44401" marR="44401" marT="22201" marB="22201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t-PT" sz="1400">
                          <a:solidFill>
                            <a:schemeClr val="tx1"/>
                          </a:solidFill>
                          <a:effectLst/>
                        </a:rPr>
                        <a:t>13000000</a:t>
                      </a:r>
                    </a:p>
                  </a:txBody>
                  <a:tcPr marL="44401" marR="44401" marT="22201" marB="22201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t-PT" sz="1400">
                          <a:solidFill>
                            <a:schemeClr val="tx1"/>
                          </a:solidFill>
                          <a:effectLst/>
                        </a:rPr>
                        <a:t>ST</a:t>
                      </a:r>
                    </a:p>
                  </a:txBody>
                  <a:tcPr marL="44401" marR="44401" marT="22201" marB="22201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t-PT" sz="1400" dirty="0">
                          <a:solidFill>
                            <a:schemeClr val="tx1"/>
                          </a:solidFill>
                          <a:effectLst/>
                        </a:rPr>
                        <a:t>ST</a:t>
                      </a:r>
                    </a:p>
                  </a:txBody>
                  <a:tcPr marL="44401" marR="44401" marT="22201" marB="22201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t-PT" sz="1400">
                          <a:solidFill>
                            <a:schemeClr val="tx1"/>
                          </a:solidFill>
                          <a:effectLst/>
                        </a:rPr>
                        <a:t>France</a:t>
                      </a:r>
                    </a:p>
                  </a:txBody>
                  <a:tcPr marL="44401" marR="44401" marT="22201" marB="22201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t-PT" sz="1400">
                          <a:solidFill>
                            <a:schemeClr val="tx1"/>
                          </a:solidFill>
                          <a:effectLst/>
                        </a:rPr>
                        <a:t>35</a:t>
                      </a:r>
                    </a:p>
                  </a:txBody>
                  <a:tcPr marL="44401" marR="44401" marT="22201" marB="22201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t-PT" sz="1400">
                          <a:solidFill>
                            <a:schemeClr val="tx1"/>
                          </a:solidFill>
                          <a:effectLst/>
                        </a:rPr>
                        <a:t>AC Milan</a:t>
                      </a:r>
                    </a:p>
                  </a:txBody>
                  <a:tcPr marL="44401" marR="44401" marT="22201" marB="22201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t-PT" sz="1400">
                          <a:solidFill>
                            <a:schemeClr val="tx1"/>
                          </a:solidFill>
                          <a:effectLst/>
                        </a:rPr>
                        <a:t>66000</a:t>
                      </a:r>
                    </a:p>
                  </a:txBody>
                  <a:tcPr marL="44401" marR="44401" marT="22201" marB="22201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t-PT" sz="1400">
                          <a:solidFill>
                            <a:schemeClr val="tx1"/>
                          </a:solidFill>
                          <a:effectLst/>
                        </a:rPr>
                        <a:t>22100000</a:t>
                      </a:r>
                    </a:p>
                  </a:txBody>
                  <a:tcPr marL="44401" marR="44401" marT="22201" marB="22201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t-PT" sz="1400">
                          <a:solidFill>
                            <a:schemeClr val="tx1"/>
                          </a:solidFill>
                          <a:effectLst/>
                        </a:rPr>
                        <a:t>ST</a:t>
                      </a:r>
                    </a:p>
                  </a:txBody>
                  <a:tcPr marL="44401" marR="44401" marT="22201" marB="22201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t-PT" sz="1400">
                          <a:solidFill>
                            <a:schemeClr val="tx1"/>
                          </a:solidFill>
                          <a:effectLst/>
                        </a:rPr>
                        <a:t>2023</a:t>
                      </a:r>
                    </a:p>
                  </a:txBody>
                  <a:tcPr marL="44401" marR="44401" marT="22201" marB="22201" anchor="ctr"/>
                </a:tc>
                <a:extLst>
                  <a:ext uri="{0D108BD9-81ED-4DB2-BD59-A6C34878D82A}">
                    <a16:rowId xmlns:a16="http://schemas.microsoft.com/office/drawing/2014/main" val="3899643638"/>
                  </a:ext>
                </a:extLst>
              </a:tr>
              <a:tr h="379982">
                <a:tc>
                  <a:txBody>
                    <a:bodyPr/>
                    <a:lstStyle/>
                    <a:p>
                      <a:pPr fontAlgn="base"/>
                      <a:r>
                        <a:rPr lang="pt-PT" sz="1400" dirty="0">
                          <a:solidFill>
                            <a:schemeClr val="tx1"/>
                          </a:solidFill>
                          <a:effectLst/>
                        </a:rPr>
                        <a:t>256</a:t>
                      </a:r>
                    </a:p>
                  </a:txBody>
                  <a:tcPr marL="44401" marR="44401" marT="22201" marB="22201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t-PT" sz="1400">
                          <a:solidFill>
                            <a:schemeClr val="tx1"/>
                          </a:solidFill>
                          <a:effectLst/>
                        </a:rPr>
                        <a:t>Simon Kjær</a:t>
                      </a:r>
                    </a:p>
                  </a:txBody>
                  <a:tcPr marL="44401" marR="44401" marT="22201" marB="22201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t-PT" sz="1400">
                          <a:solidFill>
                            <a:schemeClr val="tx1"/>
                          </a:solidFill>
                          <a:effectLst/>
                        </a:rPr>
                        <a:t>82</a:t>
                      </a:r>
                    </a:p>
                  </a:txBody>
                  <a:tcPr marL="44401" marR="44401" marT="22201" marB="22201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t-PT" sz="1400">
                          <a:solidFill>
                            <a:schemeClr val="tx1"/>
                          </a:solidFill>
                          <a:effectLst/>
                        </a:rPr>
                        <a:t>82</a:t>
                      </a:r>
                    </a:p>
                  </a:txBody>
                  <a:tcPr marL="44401" marR="44401" marT="22201" marB="22201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t-PT" sz="1400">
                          <a:solidFill>
                            <a:schemeClr val="tx1"/>
                          </a:solidFill>
                          <a:effectLst/>
                        </a:rPr>
                        <a:t>14500000</a:t>
                      </a:r>
                    </a:p>
                  </a:txBody>
                  <a:tcPr marL="44401" marR="44401" marT="22201" marB="22201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t-PT" sz="1400">
                          <a:solidFill>
                            <a:schemeClr val="tx1"/>
                          </a:solidFill>
                          <a:effectLst/>
                        </a:rPr>
                        <a:t>CB</a:t>
                      </a:r>
                    </a:p>
                  </a:txBody>
                  <a:tcPr marL="44401" marR="44401" marT="22201" marB="22201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t-PT" sz="1400">
                          <a:solidFill>
                            <a:schemeClr val="tx1"/>
                          </a:solidFill>
                          <a:effectLst/>
                        </a:rPr>
                        <a:t>CB</a:t>
                      </a:r>
                    </a:p>
                  </a:txBody>
                  <a:tcPr marL="44401" marR="44401" marT="22201" marB="22201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t-PT" sz="1400">
                          <a:solidFill>
                            <a:schemeClr val="tx1"/>
                          </a:solidFill>
                          <a:effectLst/>
                        </a:rPr>
                        <a:t>Denmark</a:t>
                      </a:r>
                    </a:p>
                  </a:txBody>
                  <a:tcPr marL="44401" marR="44401" marT="22201" marB="22201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t-PT" sz="1400">
                          <a:solidFill>
                            <a:schemeClr val="tx1"/>
                          </a:solidFill>
                          <a:effectLst/>
                        </a:rPr>
                        <a:t>33</a:t>
                      </a:r>
                    </a:p>
                  </a:txBody>
                  <a:tcPr marL="44401" marR="44401" marT="22201" marB="22201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t-PT" sz="1400">
                          <a:solidFill>
                            <a:schemeClr val="tx1"/>
                          </a:solidFill>
                          <a:effectLst/>
                        </a:rPr>
                        <a:t>AC Milan</a:t>
                      </a:r>
                    </a:p>
                  </a:txBody>
                  <a:tcPr marL="44401" marR="44401" marT="22201" marB="22201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t-PT" sz="1400">
                          <a:solidFill>
                            <a:schemeClr val="tx1"/>
                          </a:solidFill>
                          <a:effectLst/>
                        </a:rPr>
                        <a:t>73000</a:t>
                      </a:r>
                    </a:p>
                  </a:txBody>
                  <a:tcPr marL="44401" marR="44401" marT="22201" marB="22201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t-PT" sz="1400">
                          <a:solidFill>
                            <a:schemeClr val="tx1"/>
                          </a:solidFill>
                          <a:effectLst/>
                        </a:rPr>
                        <a:t>24700000</a:t>
                      </a:r>
                    </a:p>
                  </a:txBody>
                  <a:tcPr marL="44401" marR="44401" marT="22201" marB="22201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t-PT" sz="1400">
                          <a:solidFill>
                            <a:schemeClr val="tx1"/>
                          </a:solidFill>
                          <a:effectLst/>
                        </a:rPr>
                        <a:t>SUB</a:t>
                      </a:r>
                    </a:p>
                  </a:txBody>
                  <a:tcPr marL="44401" marR="44401" marT="22201" marB="22201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t-PT" sz="1400">
                          <a:solidFill>
                            <a:schemeClr val="tx1"/>
                          </a:solidFill>
                          <a:effectLst/>
                        </a:rPr>
                        <a:t>2024</a:t>
                      </a:r>
                    </a:p>
                  </a:txBody>
                  <a:tcPr marL="44401" marR="44401" marT="22201" marB="22201" anchor="ctr"/>
                </a:tc>
                <a:extLst>
                  <a:ext uri="{0D108BD9-81ED-4DB2-BD59-A6C34878D82A}">
                    <a16:rowId xmlns:a16="http://schemas.microsoft.com/office/drawing/2014/main" val="3766993650"/>
                  </a:ext>
                </a:extLst>
              </a:tr>
              <a:tr h="494306">
                <a:tc>
                  <a:txBody>
                    <a:bodyPr/>
                    <a:lstStyle/>
                    <a:p>
                      <a:pPr fontAlgn="base"/>
                      <a:r>
                        <a:rPr lang="pt-PT" sz="1400">
                          <a:solidFill>
                            <a:schemeClr val="tx1"/>
                          </a:solidFill>
                          <a:effectLst/>
                        </a:rPr>
                        <a:t>642</a:t>
                      </a:r>
                    </a:p>
                  </a:txBody>
                  <a:tcPr marL="44401" marR="44401" marT="22201" marB="22201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t-PT" sz="1400">
                          <a:solidFill>
                            <a:schemeClr val="tx1"/>
                          </a:solidFill>
                          <a:effectLst/>
                        </a:rPr>
                        <a:t>Alessandro Florenzi</a:t>
                      </a:r>
                    </a:p>
                  </a:txBody>
                  <a:tcPr marL="44401" marR="44401" marT="22201" marB="22201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t-PT" sz="1400">
                          <a:solidFill>
                            <a:schemeClr val="tx1"/>
                          </a:solidFill>
                          <a:effectLst/>
                        </a:rPr>
                        <a:t>79</a:t>
                      </a:r>
                    </a:p>
                  </a:txBody>
                  <a:tcPr marL="44401" marR="44401" marT="22201" marB="22201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t-PT" sz="1400">
                          <a:solidFill>
                            <a:schemeClr val="tx1"/>
                          </a:solidFill>
                          <a:effectLst/>
                        </a:rPr>
                        <a:t>79</a:t>
                      </a:r>
                    </a:p>
                  </a:txBody>
                  <a:tcPr marL="44401" marR="44401" marT="22201" marB="22201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t-PT" sz="1400">
                          <a:solidFill>
                            <a:schemeClr val="tx1"/>
                          </a:solidFill>
                          <a:effectLst/>
                        </a:rPr>
                        <a:t>12500000</a:t>
                      </a:r>
                    </a:p>
                  </a:txBody>
                  <a:tcPr marL="44401" marR="44401" marT="22201" marB="22201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t-PT" sz="1400">
                          <a:solidFill>
                            <a:schemeClr val="tx1"/>
                          </a:solidFill>
                          <a:effectLst/>
                        </a:rPr>
                        <a:t>RB</a:t>
                      </a:r>
                    </a:p>
                  </a:txBody>
                  <a:tcPr marL="44401" marR="44401" marT="22201" marB="22201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t-PT" sz="1400">
                          <a:solidFill>
                            <a:schemeClr val="tx1"/>
                          </a:solidFill>
                          <a:effectLst/>
                        </a:rPr>
                        <a:t>RB</a:t>
                      </a:r>
                    </a:p>
                  </a:txBody>
                  <a:tcPr marL="44401" marR="44401" marT="22201" marB="22201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t-PT" sz="1400">
                          <a:solidFill>
                            <a:schemeClr val="tx1"/>
                          </a:solidFill>
                          <a:effectLst/>
                        </a:rPr>
                        <a:t>Italy</a:t>
                      </a:r>
                    </a:p>
                  </a:txBody>
                  <a:tcPr marL="44401" marR="44401" marT="22201" marB="22201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t-PT" sz="1400">
                          <a:solidFill>
                            <a:schemeClr val="tx1"/>
                          </a:solidFill>
                          <a:effectLst/>
                        </a:rPr>
                        <a:t>31</a:t>
                      </a:r>
                    </a:p>
                  </a:txBody>
                  <a:tcPr marL="44401" marR="44401" marT="22201" marB="22201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t-PT" sz="1400">
                          <a:solidFill>
                            <a:schemeClr val="tx1"/>
                          </a:solidFill>
                          <a:effectLst/>
                        </a:rPr>
                        <a:t>AC Milan</a:t>
                      </a:r>
                    </a:p>
                  </a:txBody>
                  <a:tcPr marL="44401" marR="44401" marT="22201" marB="22201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t-PT" sz="1400">
                          <a:solidFill>
                            <a:schemeClr val="tx1"/>
                          </a:solidFill>
                          <a:effectLst/>
                        </a:rPr>
                        <a:t>60000</a:t>
                      </a:r>
                    </a:p>
                  </a:txBody>
                  <a:tcPr marL="44401" marR="44401" marT="22201" marB="22201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t-PT" sz="1400">
                          <a:solidFill>
                            <a:schemeClr val="tx1"/>
                          </a:solidFill>
                          <a:effectLst/>
                        </a:rPr>
                        <a:t>21300000</a:t>
                      </a:r>
                    </a:p>
                  </a:txBody>
                  <a:tcPr marL="44401" marR="44401" marT="22201" marB="22201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t-PT" sz="1400">
                          <a:solidFill>
                            <a:schemeClr val="tx1"/>
                          </a:solidFill>
                          <a:effectLst/>
                        </a:rPr>
                        <a:t>SUB</a:t>
                      </a:r>
                    </a:p>
                  </a:txBody>
                  <a:tcPr marL="44401" marR="44401" marT="22201" marB="22201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t-PT" sz="1400">
                          <a:solidFill>
                            <a:schemeClr val="tx1"/>
                          </a:solidFill>
                          <a:effectLst/>
                        </a:rPr>
                        <a:t>2025</a:t>
                      </a:r>
                    </a:p>
                  </a:txBody>
                  <a:tcPr marL="44401" marR="44401" marT="22201" marB="22201" anchor="ctr"/>
                </a:tc>
                <a:extLst>
                  <a:ext uri="{0D108BD9-81ED-4DB2-BD59-A6C34878D82A}">
                    <a16:rowId xmlns:a16="http://schemas.microsoft.com/office/drawing/2014/main" val="686447363"/>
                  </a:ext>
                </a:extLst>
              </a:tr>
              <a:tr h="494306">
                <a:tc>
                  <a:txBody>
                    <a:bodyPr/>
                    <a:lstStyle/>
                    <a:p>
                      <a:pPr fontAlgn="base"/>
                      <a:r>
                        <a:rPr lang="pt-PT" sz="1400">
                          <a:solidFill>
                            <a:schemeClr val="tx1"/>
                          </a:solidFill>
                          <a:effectLst/>
                        </a:rPr>
                        <a:t>710</a:t>
                      </a:r>
                    </a:p>
                  </a:txBody>
                  <a:tcPr marL="44401" marR="44401" marT="22201" marB="22201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t-PT" sz="1400">
                          <a:solidFill>
                            <a:schemeClr val="tx1"/>
                          </a:solidFill>
                          <a:effectLst/>
                        </a:rPr>
                        <a:t>Junior Messias</a:t>
                      </a:r>
                    </a:p>
                  </a:txBody>
                  <a:tcPr marL="44401" marR="44401" marT="22201" marB="22201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t-PT" sz="1400">
                          <a:solidFill>
                            <a:schemeClr val="tx1"/>
                          </a:solidFill>
                          <a:effectLst/>
                        </a:rPr>
                        <a:t>78</a:t>
                      </a:r>
                    </a:p>
                  </a:txBody>
                  <a:tcPr marL="44401" marR="44401" marT="22201" marB="22201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t-PT" sz="1400">
                          <a:solidFill>
                            <a:schemeClr val="tx1"/>
                          </a:solidFill>
                          <a:effectLst/>
                        </a:rPr>
                        <a:t>78</a:t>
                      </a:r>
                    </a:p>
                  </a:txBody>
                  <a:tcPr marL="44401" marR="44401" marT="22201" marB="22201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t-PT" sz="1400">
                          <a:solidFill>
                            <a:schemeClr val="tx1"/>
                          </a:solidFill>
                          <a:effectLst/>
                        </a:rPr>
                        <a:t>11500000</a:t>
                      </a:r>
                    </a:p>
                  </a:txBody>
                  <a:tcPr marL="44401" marR="44401" marT="22201" marB="22201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t-PT" sz="1400">
                          <a:solidFill>
                            <a:schemeClr val="tx1"/>
                          </a:solidFill>
                          <a:effectLst/>
                        </a:rPr>
                        <a:t>RW, RM</a:t>
                      </a:r>
                    </a:p>
                  </a:txBody>
                  <a:tcPr marL="44401" marR="44401" marT="22201" marB="22201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t-PT" sz="1400">
                          <a:solidFill>
                            <a:schemeClr val="tx1"/>
                          </a:solidFill>
                          <a:effectLst/>
                        </a:rPr>
                        <a:t>RW</a:t>
                      </a:r>
                    </a:p>
                  </a:txBody>
                  <a:tcPr marL="44401" marR="44401" marT="22201" marB="22201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t-PT" sz="1400">
                          <a:solidFill>
                            <a:schemeClr val="tx1"/>
                          </a:solidFill>
                          <a:effectLst/>
                        </a:rPr>
                        <a:t>Brazil</a:t>
                      </a:r>
                    </a:p>
                  </a:txBody>
                  <a:tcPr marL="44401" marR="44401" marT="22201" marB="22201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t-PT" sz="1400">
                          <a:solidFill>
                            <a:schemeClr val="tx1"/>
                          </a:solidFill>
                          <a:effectLst/>
                        </a:rPr>
                        <a:t>31</a:t>
                      </a:r>
                    </a:p>
                  </a:txBody>
                  <a:tcPr marL="44401" marR="44401" marT="22201" marB="22201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t-PT" sz="1400">
                          <a:solidFill>
                            <a:schemeClr val="tx1"/>
                          </a:solidFill>
                          <a:effectLst/>
                        </a:rPr>
                        <a:t>AC Milan</a:t>
                      </a:r>
                    </a:p>
                  </a:txBody>
                  <a:tcPr marL="44401" marR="44401" marT="22201" marB="22201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t-PT" sz="1400">
                          <a:solidFill>
                            <a:schemeClr val="tx1"/>
                          </a:solidFill>
                          <a:effectLst/>
                        </a:rPr>
                        <a:t>65000</a:t>
                      </a:r>
                    </a:p>
                  </a:txBody>
                  <a:tcPr marL="44401" marR="44401" marT="22201" marB="22201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t-PT" sz="1400">
                          <a:solidFill>
                            <a:schemeClr val="tx1"/>
                          </a:solidFill>
                          <a:effectLst/>
                        </a:rPr>
                        <a:t>19600000</a:t>
                      </a:r>
                    </a:p>
                  </a:txBody>
                  <a:tcPr marL="44401" marR="44401" marT="22201" marB="22201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t-PT" sz="1400">
                          <a:solidFill>
                            <a:schemeClr val="tx1"/>
                          </a:solidFill>
                          <a:effectLst/>
                        </a:rPr>
                        <a:t>RW</a:t>
                      </a:r>
                    </a:p>
                  </a:txBody>
                  <a:tcPr marL="44401" marR="44401" marT="22201" marB="22201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t-PT" sz="1400">
                          <a:solidFill>
                            <a:schemeClr val="tx1"/>
                          </a:solidFill>
                          <a:effectLst/>
                        </a:rPr>
                        <a:t>2024</a:t>
                      </a:r>
                    </a:p>
                  </a:txBody>
                  <a:tcPr marL="44401" marR="44401" marT="22201" marB="22201" anchor="ctr"/>
                </a:tc>
                <a:extLst>
                  <a:ext uri="{0D108BD9-81ED-4DB2-BD59-A6C34878D82A}">
                    <a16:rowId xmlns:a16="http://schemas.microsoft.com/office/drawing/2014/main" val="340761362"/>
                  </a:ext>
                </a:extLst>
              </a:tr>
              <a:tr h="608630">
                <a:tc>
                  <a:txBody>
                    <a:bodyPr/>
                    <a:lstStyle/>
                    <a:p>
                      <a:pPr fontAlgn="base"/>
                      <a:r>
                        <a:rPr lang="pt-PT" sz="1400">
                          <a:solidFill>
                            <a:schemeClr val="tx1"/>
                          </a:solidFill>
                          <a:effectLst/>
                        </a:rPr>
                        <a:t>1168</a:t>
                      </a:r>
                    </a:p>
                  </a:txBody>
                  <a:tcPr marL="44401" marR="44401" marT="22201" marB="22201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t-PT" sz="1400">
                          <a:solidFill>
                            <a:schemeClr val="tx1"/>
                          </a:solidFill>
                          <a:effectLst/>
                        </a:rPr>
                        <a:t>Ciprian Tătărușanu</a:t>
                      </a:r>
                    </a:p>
                  </a:txBody>
                  <a:tcPr marL="44401" marR="44401" marT="22201" marB="22201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t-PT" sz="1400">
                          <a:solidFill>
                            <a:schemeClr val="tx1"/>
                          </a:solidFill>
                          <a:effectLst/>
                        </a:rPr>
                        <a:t>76</a:t>
                      </a:r>
                    </a:p>
                  </a:txBody>
                  <a:tcPr marL="44401" marR="44401" marT="22201" marB="22201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t-PT" sz="1400">
                          <a:solidFill>
                            <a:schemeClr val="tx1"/>
                          </a:solidFill>
                          <a:effectLst/>
                        </a:rPr>
                        <a:t>76</a:t>
                      </a:r>
                    </a:p>
                  </a:txBody>
                  <a:tcPr marL="44401" marR="44401" marT="22201" marB="22201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t-PT" sz="1400">
                          <a:solidFill>
                            <a:schemeClr val="tx1"/>
                          </a:solidFill>
                          <a:effectLst/>
                        </a:rPr>
                        <a:t>825000</a:t>
                      </a:r>
                    </a:p>
                  </a:txBody>
                  <a:tcPr marL="44401" marR="44401" marT="22201" marB="22201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t-PT" sz="1400">
                          <a:solidFill>
                            <a:schemeClr val="tx1"/>
                          </a:solidFill>
                          <a:effectLst/>
                        </a:rPr>
                        <a:t>GK</a:t>
                      </a:r>
                    </a:p>
                  </a:txBody>
                  <a:tcPr marL="44401" marR="44401" marT="22201" marB="22201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t-PT" sz="1400">
                          <a:solidFill>
                            <a:schemeClr val="tx1"/>
                          </a:solidFill>
                          <a:effectLst/>
                        </a:rPr>
                        <a:t>GK</a:t>
                      </a:r>
                    </a:p>
                  </a:txBody>
                  <a:tcPr marL="44401" marR="44401" marT="22201" marB="22201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t-PT" sz="1400">
                          <a:solidFill>
                            <a:schemeClr val="tx1"/>
                          </a:solidFill>
                          <a:effectLst/>
                        </a:rPr>
                        <a:t>Romania</a:t>
                      </a:r>
                    </a:p>
                  </a:txBody>
                  <a:tcPr marL="44401" marR="44401" marT="22201" marB="22201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t-PT" sz="1400">
                          <a:solidFill>
                            <a:schemeClr val="tx1"/>
                          </a:solidFill>
                          <a:effectLst/>
                        </a:rPr>
                        <a:t>36</a:t>
                      </a:r>
                    </a:p>
                  </a:txBody>
                  <a:tcPr marL="44401" marR="44401" marT="22201" marB="22201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t-PT" sz="1400">
                          <a:solidFill>
                            <a:schemeClr val="tx1"/>
                          </a:solidFill>
                          <a:effectLst/>
                        </a:rPr>
                        <a:t>AC Milan</a:t>
                      </a:r>
                    </a:p>
                  </a:txBody>
                  <a:tcPr marL="44401" marR="44401" marT="22201" marB="22201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t-PT" sz="1400">
                          <a:solidFill>
                            <a:schemeClr val="tx1"/>
                          </a:solidFill>
                          <a:effectLst/>
                        </a:rPr>
                        <a:t>25000</a:t>
                      </a:r>
                    </a:p>
                  </a:txBody>
                  <a:tcPr marL="44401" marR="44401" marT="22201" marB="22201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t-PT" sz="1400">
                          <a:solidFill>
                            <a:schemeClr val="tx1"/>
                          </a:solidFill>
                          <a:effectLst/>
                        </a:rPr>
                        <a:t>1400000</a:t>
                      </a:r>
                    </a:p>
                  </a:txBody>
                  <a:tcPr marL="44401" marR="44401" marT="22201" marB="22201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t-PT" sz="1400">
                          <a:solidFill>
                            <a:schemeClr val="tx1"/>
                          </a:solidFill>
                          <a:effectLst/>
                        </a:rPr>
                        <a:t>SUB</a:t>
                      </a:r>
                    </a:p>
                  </a:txBody>
                  <a:tcPr marL="44401" marR="44401" marT="22201" marB="22201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t-PT" sz="1400">
                          <a:solidFill>
                            <a:schemeClr val="tx1"/>
                          </a:solidFill>
                          <a:effectLst/>
                        </a:rPr>
                        <a:t>2023</a:t>
                      </a:r>
                    </a:p>
                  </a:txBody>
                  <a:tcPr marL="44401" marR="44401" marT="22201" marB="22201" anchor="ctr"/>
                </a:tc>
                <a:extLst>
                  <a:ext uri="{0D108BD9-81ED-4DB2-BD59-A6C34878D82A}">
                    <a16:rowId xmlns:a16="http://schemas.microsoft.com/office/drawing/2014/main" val="3941183906"/>
                  </a:ext>
                </a:extLst>
              </a:tr>
              <a:tr h="494306">
                <a:tc>
                  <a:txBody>
                    <a:bodyPr/>
                    <a:lstStyle/>
                    <a:p>
                      <a:pPr fontAlgn="base"/>
                      <a:r>
                        <a:rPr lang="pt-PT" sz="1400">
                          <a:solidFill>
                            <a:schemeClr val="tx1"/>
                          </a:solidFill>
                          <a:effectLst/>
                        </a:rPr>
                        <a:t>2072</a:t>
                      </a:r>
                    </a:p>
                  </a:txBody>
                  <a:tcPr marL="44401" marR="44401" marT="22201" marB="22201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t-PT" sz="1400">
                          <a:solidFill>
                            <a:schemeClr val="tx1"/>
                          </a:solidFill>
                          <a:effectLst/>
                        </a:rPr>
                        <a:t>Antonio Mirante</a:t>
                      </a:r>
                    </a:p>
                  </a:txBody>
                  <a:tcPr marL="44401" marR="44401" marT="22201" marB="22201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t-PT" sz="1400">
                          <a:solidFill>
                            <a:schemeClr val="tx1"/>
                          </a:solidFill>
                          <a:effectLst/>
                        </a:rPr>
                        <a:t>74</a:t>
                      </a:r>
                    </a:p>
                  </a:txBody>
                  <a:tcPr marL="44401" marR="44401" marT="22201" marB="22201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t-PT" sz="1400">
                          <a:solidFill>
                            <a:schemeClr val="tx1"/>
                          </a:solidFill>
                          <a:effectLst/>
                        </a:rPr>
                        <a:t>74</a:t>
                      </a:r>
                    </a:p>
                  </a:txBody>
                  <a:tcPr marL="44401" marR="44401" marT="22201" marB="22201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t-PT" sz="1400">
                          <a:solidFill>
                            <a:schemeClr val="tx1"/>
                          </a:solidFill>
                          <a:effectLst/>
                        </a:rPr>
                        <a:t>475000</a:t>
                      </a:r>
                    </a:p>
                  </a:txBody>
                  <a:tcPr marL="44401" marR="44401" marT="22201" marB="22201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t-PT" sz="1400">
                          <a:solidFill>
                            <a:schemeClr val="tx1"/>
                          </a:solidFill>
                          <a:effectLst/>
                        </a:rPr>
                        <a:t>GK</a:t>
                      </a:r>
                    </a:p>
                  </a:txBody>
                  <a:tcPr marL="44401" marR="44401" marT="22201" marB="22201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t-PT" sz="1400">
                          <a:solidFill>
                            <a:schemeClr val="tx1"/>
                          </a:solidFill>
                          <a:effectLst/>
                        </a:rPr>
                        <a:t>GK</a:t>
                      </a:r>
                    </a:p>
                  </a:txBody>
                  <a:tcPr marL="44401" marR="44401" marT="22201" marB="22201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t-PT" sz="1400">
                          <a:solidFill>
                            <a:schemeClr val="tx1"/>
                          </a:solidFill>
                          <a:effectLst/>
                        </a:rPr>
                        <a:t>Italy</a:t>
                      </a:r>
                    </a:p>
                  </a:txBody>
                  <a:tcPr marL="44401" marR="44401" marT="22201" marB="22201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t-PT" sz="1400">
                          <a:solidFill>
                            <a:schemeClr val="tx1"/>
                          </a:solidFill>
                          <a:effectLst/>
                        </a:rPr>
                        <a:t>38</a:t>
                      </a:r>
                    </a:p>
                  </a:txBody>
                  <a:tcPr marL="44401" marR="44401" marT="22201" marB="22201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t-PT" sz="1400">
                          <a:solidFill>
                            <a:schemeClr val="tx1"/>
                          </a:solidFill>
                          <a:effectLst/>
                        </a:rPr>
                        <a:t>AC Milan</a:t>
                      </a:r>
                    </a:p>
                  </a:txBody>
                  <a:tcPr marL="44401" marR="44401" marT="22201" marB="22201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t-PT" sz="1400">
                          <a:solidFill>
                            <a:schemeClr val="tx1"/>
                          </a:solidFill>
                          <a:effectLst/>
                        </a:rPr>
                        <a:t>22000</a:t>
                      </a:r>
                    </a:p>
                  </a:txBody>
                  <a:tcPr marL="44401" marR="44401" marT="22201" marB="22201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t-PT" sz="1400" dirty="0">
                          <a:solidFill>
                            <a:schemeClr val="tx1"/>
                          </a:solidFill>
                          <a:effectLst/>
                        </a:rPr>
                        <a:t>808000</a:t>
                      </a:r>
                    </a:p>
                  </a:txBody>
                  <a:tcPr marL="44401" marR="44401" marT="22201" marB="22201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t-PT" sz="1400" dirty="0">
                          <a:solidFill>
                            <a:schemeClr val="tx1"/>
                          </a:solidFill>
                          <a:effectLst/>
                        </a:rPr>
                        <a:t>RES</a:t>
                      </a:r>
                    </a:p>
                  </a:txBody>
                  <a:tcPr marL="44401" marR="44401" marT="22201" marB="22201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t-PT" sz="1400" dirty="0">
                          <a:solidFill>
                            <a:schemeClr val="tx1"/>
                          </a:solidFill>
                          <a:effectLst/>
                        </a:rPr>
                        <a:t>2023</a:t>
                      </a:r>
                    </a:p>
                  </a:txBody>
                  <a:tcPr marL="44401" marR="44401" marT="22201" marB="22201" anchor="ctr"/>
                </a:tc>
                <a:extLst>
                  <a:ext uri="{0D108BD9-81ED-4DB2-BD59-A6C34878D82A}">
                    <a16:rowId xmlns:a16="http://schemas.microsoft.com/office/drawing/2014/main" val="2324595316"/>
                  </a:ext>
                </a:extLst>
              </a:tr>
            </a:tbl>
          </a:graphicData>
        </a:graphic>
      </p:graphicFrame>
      <p:sp>
        <p:nvSpPr>
          <p:cNvPr id="25" name="Arrow: Right 24">
            <a:extLst>
              <a:ext uri="{FF2B5EF4-FFF2-40B4-BE49-F238E27FC236}">
                <a16:creationId xmlns:a16="http://schemas.microsoft.com/office/drawing/2014/main" id="{8FB20E64-1FF8-78EC-6FE2-C580DB9294F4}"/>
              </a:ext>
            </a:extLst>
          </p:cNvPr>
          <p:cNvSpPr/>
          <p:nvPr/>
        </p:nvSpPr>
        <p:spPr>
          <a:xfrm>
            <a:off x="6244809" y="1383505"/>
            <a:ext cx="735291" cy="311719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3E8B864-1B39-3EB2-D2A4-3514B1050CC2}"/>
              </a:ext>
            </a:extLst>
          </p:cNvPr>
          <p:cNvSpPr/>
          <p:nvPr/>
        </p:nvSpPr>
        <p:spPr>
          <a:xfrm>
            <a:off x="349279" y="5306853"/>
            <a:ext cx="11493442" cy="1130234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9825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6B179CBE-97DE-FB7F-8743-3744FA3D5F42}"/>
              </a:ext>
            </a:extLst>
          </p:cNvPr>
          <p:cNvSpPr/>
          <p:nvPr/>
        </p:nvSpPr>
        <p:spPr>
          <a:xfrm>
            <a:off x="6420904" y="2383283"/>
            <a:ext cx="5256224" cy="421224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A0A05D8-42B5-C482-272E-C18B9E2F370D}"/>
              </a:ext>
            </a:extLst>
          </p:cNvPr>
          <p:cNvSpPr/>
          <p:nvPr/>
        </p:nvSpPr>
        <p:spPr>
          <a:xfrm>
            <a:off x="521894" y="2383283"/>
            <a:ext cx="5256224" cy="421224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6171BC-5E12-BEC3-6E54-5A0B82919B4B}"/>
              </a:ext>
            </a:extLst>
          </p:cNvPr>
          <p:cNvSpPr txBox="1"/>
          <p:nvPr/>
        </p:nvSpPr>
        <p:spPr>
          <a:xfrm>
            <a:off x="2969113" y="3804731"/>
            <a:ext cx="2907584" cy="1891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PT" sz="2000" dirty="0" err="1"/>
              <a:t>Value</a:t>
            </a:r>
            <a:r>
              <a:rPr lang="pt-PT" sz="2000" dirty="0"/>
              <a:t>: </a:t>
            </a:r>
            <a:r>
              <a:rPr lang="en-GB" sz="2000" dirty="0"/>
              <a:t>€825k </a:t>
            </a:r>
          </a:p>
          <a:p>
            <a:pPr>
              <a:lnSpc>
                <a:spcPct val="150000"/>
              </a:lnSpc>
            </a:pPr>
            <a:r>
              <a:rPr lang="en-GB" sz="2000" dirty="0"/>
              <a:t>Release Clause: €1.40M</a:t>
            </a:r>
          </a:p>
          <a:p>
            <a:pPr>
              <a:lnSpc>
                <a:spcPct val="150000"/>
              </a:lnSpc>
            </a:pPr>
            <a:r>
              <a:rPr lang="en-GB" sz="2000" dirty="0"/>
              <a:t>Wage: €25k</a:t>
            </a:r>
          </a:p>
          <a:p>
            <a:pPr>
              <a:lnSpc>
                <a:spcPct val="150000"/>
              </a:lnSpc>
            </a:pPr>
            <a:r>
              <a:rPr lang="en-GB" sz="2000" dirty="0"/>
              <a:t>End Contract: 2023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8B31BCC-A449-E483-BC5A-41B04C667E81}"/>
              </a:ext>
            </a:extLst>
          </p:cNvPr>
          <p:cNvSpPr txBox="1"/>
          <p:nvPr/>
        </p:nvSpPr>
        <p:spPr>
          <a:xfrm>
            <a:off x="8910116" y="3804731"/>
            <a:ext cx="3158615" cy="1891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PT"/>
            </a:defPPr>
            <a:lvl1pPr>
              <a:lnSpc>
                <a:spcPct val="150000"/>
              </a:lnSpc>
              <a:defRPr sz="2000"/>
            </a:lvl1pPr>
          </a:lstStyle>
          <a:p>
            <a:r>
              <a:rPr lang="pt-PT" dirty="0" err="1"/>
              <a:t>Value</a:t>
            </a:r>
            <a:r>
              <a:rPr lang="pt-PT" dirty="0"/>
              <a:t>: €</a:t>
            </a:r>
            <a:r>
              <a:rPr lang="en-GB" dirty="0"/>
              <a:t>475k</a:t>
            </a:r>
          </a:p>
          <a:p>
            <a:r>
              <a:rPr lang="en-GB" dirty="0"/>
              <a:t>Release Clause: €8.08M</a:t>
            </a:r>
          </a:p>
          <a:p>
            <a:r>
              <a:rPr lang="en-GB" dirty="0"/>
              <a:t>Wage: €22k</a:t>
            </a:r>
          </a:p>
          <a:p>
            <a:r>
              <a:rPr lang="en-GB" sz="2000" dirty="0"/>
              <a:t>End Contract: 2023</a:t>
            </a:r>
          </a:p>
        </p:txBody>
      </p:sp>
      <p:sp>
        <p:nvSpPr>
          <p:cNvPr id="14" name="Rectangle 9">
            <a:extLst>
              <a:ext uri="{FF2B5EF4-FFF2-40B4-BE49-F238E27FC236}">
                <a16:creationId xmlns:a16="http://schemas.microsoft.com/office/drawing/2014/main" id="{9F49135F-7A8D-D51E-9072-1E3343049C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0563" y="393858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CF8D5D-DB66-0893-D4C9-937FCF741A16}"/>
              </a:ext>
            </a:extLst>
          </p:cNvPr>
          <p:cNvSpPr txBox="1"/>
          <p:nvPr/>
        </p:nvSpPr>
        <p:spPr>
          <a:xfrm>
            <a:off x="783694" y="658772"/>
            <a:ext cx="951419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i="0" dirty="0">
                <a:solidFill>
                  <a:srgbClr val="0D0D0D"/>
                </a:solidFill>
                <a:effectLst/>
              </a:rPr>
              <a:t>Decision Making  </a:t>
            </a:r>
            <a:endParaRPr lang="en-US" sz="3600" b="1" dirty="0"/>
          </a:p>
        </p:txBody>
      </p:sp>
      <p:pic>
        <p:nvPicPr>
          <p:cNvPr id="8" name="Graphic 7" descr="Badge 3 with solid fill">
            <a:extLst>
              <a:ext uri="{FF2B5EF4-FFF2-40B4-BE49-F238E27FC236}">
                <a16:creationId xmlns:a16="http://schemas.microsoft.com/office/drawing/2014/main" id="{C5F17CC3-4D6A-EC08-87A2-A8505B4CC3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42798" y="672376"/>
            <a:ext cx="619125" cy="6191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F3EA11D-0B17-3BD6-1D3A-B58561CF1E79}"/>
              </a:ext>
            </a:extLst>
          </p:cNvPr>
          <p:cNvSpPr txBox="1"/>
          <p:nvPr/>
        </p:nvSpPr>
        <p:spPr>
          <a:xfrm>
            <a:off x="783694" y="1305103"/>
            <a:ext cx="64444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Replace SUB and RES goalkeepers</a:t>
            </a:r>
          </a:p>
        </p:txBody>
      </p:sp>
      <p:pic>
        <p:nvPicPr>
          <p:cNvPr id="8194" name="Picture 2" descr="Antonio Mirante: Stats and Biography | AC Milan">
            <a:extLst>
              <a:ext uri="{FF2B5EF4-FFF2-40B4-BE49-F238E27FC236}">
                <a16:creationId xmlns:a16="http://schemas.microsoft.com/office/drawing/2014/main" id="{E893350C-583D-0942-EE9E-00574EF206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3179" y="2233914"/>
            <a:ext cx="3392361" cy="4361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 descr="A person in a green jersey&#10;&#10;Description automatically generated">
            <a:extLst>
              <a:ext uri="{FF2B5EF4-FFF2-40B4-BE49-F238E27FC236}">
                <a16:creationId xmlns:a16="http://schemas.microsoft.com/office/drawing/2014/main" id="{EB24B89D-6F5C-A868-25B5-8FEDFD598E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830" y="2129742"/>
            <a:ext cx="2977187" cy="446578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2611E4F-6F42-D3C3-16EC-8E60C218F6FB}"/>
              </a:ext>
            </a:extLst>
          </p:cNvPr>
          <p:cNvSpPr txBox="1"/>
          <p:nvPr/>
        </p:nvSpPr>
        <p:spPr>
          <a:xfrm>
            <a:off x="2491471" y="3091240"/>
            <a:ext cx="32761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i="0" dirty="0" err="1">
                <a:solidFill>
                  <a:srgbClr val="000000"/>
                </a:solidFill>
                <a:effectLst/>
                <a:latin typeface="Helvetica Neue"/>
              </a:rPr>
              <a:t>Ciprian</a:t>
            </a:r>
            <a:r>
              <a:rPr lang="en-GB" sz="2400" b="1" i="0" dirty="0">
                <a:solidFill>
                  <a:srgbClr val="000000"/>
                </a:solidFill>
                <a:effectLst/>
                <a:latin typeface="Helvetica Neue"/>
              </a:rPr>
              <a:t> </a:t>
            </a:r>
            <a:r>
              <a:rPr lang="en-GB" sz="2400" b="1" i="0" dirty="0" err="1">
                <a:solidFill>
                  <a:srgbClr val="000000"/>
                </a:solidFill>
                <a:effectLst/>
                <a:latin typeface="Helvetica Neue"/>
              </a:rPr>
              <a:t>Tătărușanu</a:t>
            </a:r>
            <a:endParaRPr lang="pt-PT" sz="24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41C4CAE-D2F6-88EA-F9AB-434E651380DC}"/>
              </a:ext>
            </a:extLst>
          </p:cNvPr>
          <p:cNvSpPr txBox="1"/>
          <p:nvPr/>
        </p:nvSpPr>
        <p:spPr>
          <a:xfrm>
            <a:off x="8559974" y="3091240"/>
            <a:ext cx="33646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i="0" dirty="0">
                <a:solidFill>
                  <a:srgbClr val="000000"/>
                </a:solidFill>
                <a:effectLst/>
                <a:latin typeface="Helvetica Neue"/>
              </a:rPr>
              <a:t>Antonio Mirante</a:t>
            </a:r>
            <a:endParaRPr lang="pt-PT" sz="2400" b="1" dirty="0"/>
          </a:p>
        </p:txBody>
      </p:sp>
    </p:spTree>
    <p:extLst>
      <p:ext uri="{BB962C8B-B14F-4D97-AF65-F5344CB8AC3E}">
        <p14:creationId xmlns:p14="http://schemas.microsoft.com/office/powerpoint/2010/main" val="17100961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23EACAE3-B4D7-DB2F-5938-44485A8A9060}"/>
              </a:ext>
            </a:extLst>
          </p:cNvPr>
          <p:cNvSpPr/>
          <p:nvPr/>
        </p:nvSpPr>
        <p:spPr>
          <a:xfrm>
            <a:off x="3880305" y="1775069"/>
            <a:ext cx="6417580" cy="283165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50D469-230C-02E0-1926-B2C881118C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24886" y="1561132"/>
            <a:ext cx="5458069" cy="3242577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pt-PT" b="1" dirty="0"/>
              <a:t>Team budget for </a:t>
            </a:r>
            <a:r>
              <a:rPr lang="pt-PT" b="1" dirty="0" err="1"/>
              <a:t>replacements</a:t>
            </a:r>
            <a:r>
              <a:rPr lang="pt-PT" b="1" dirty="0"/>
              <a:t> </a:t>
            </a:r>
          </a:p>
          <a:p>
            <a:pPr marL="0" indent="0">
              <a:buNone/>
            </a:pPr>
            <a:r>
              <a:rPr lang="pt-PT" dirty="0">
                <a:solidFill>
                  <a:srgbClr val="C00000"/>
                </a:solidFill>
              </a:rPr>
              <a:t>€500M from </a:t>
            </a:r>
            <a:r>
              <a:rPr lang="pt-PT" dirty="0" err="1">
                <a:solidFill>
                  <a:srgbClr val="C00000"/>
                </a:solidFill>
              </a:rPr>
              <a:t>investor</a:t>
            </a:r>
            <a:endParaRPr lang="pt-PT" dirty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pt-PT" b="1" dirty="0"/>
          </a:p>
          <a:p>
            <a:pPr marL="0" indent="0">
              <a:buNone/>
            </a:pPr>
            <a:r>
              <a:rPr lang="pt-PT" b="1" dirty="0" err="1"/>
              <a:t>Earnings</a:t>
            </a:r>
            <a:r>
              <a:rPr lang="pt-PT" b="1" dirty="0"/>
              <a:t> from </a:t>
            </a:r>
            <a:r>
              <a:rPr lang="pt-PT" b="1" dirty="0" err="1"/>
              <a:t>selling</a:t>
            </a:r>
            <a:r>
              <a:rPr lang="pt-PT" b="1" dirty="0"/>
              <a:t> </a:t>
            </a:r>
            <a:r>
              <a:rPr lang="pt-PT" b="1" dirty="0" err="1"/>
              <a:t>our</a:t>
            </a:r>
            <a:r>
              <a:rPr lang="pt-PT" b="1" dirty="0"/>
              <a:t> 2 </a:t>
            </a:r>
            <a:r>
              <a:rPr lang="pt-PT" b="1" dirty="0" err="1"/>
              <a:t>players</a:t>
            </a:r>
            <a:r>
              <a:rPr lang="pt-PT" dirty="0"/>
              <a:t> </a:t>
            </a:r>
            <a:r>
              <a:rPr lang="pt-PT" dirty="0">
                <a:solidFill>
                  <a:srgbClr val="C00000"/>
                </a:solidFill>
              </a:rPr>
              <a:t>€3.51M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377F12-2D8F-B2B7-3B64-B4727F1FDEE6}"/>
              </a:ext>
            </a:extLst>
          </p:cNvPr>
          <p:cNvSpPr txBox="1"/>
          <p:nvPr/>
        </p:nvSpPr>
        <p:spPr>
          <a:xfrm>
            <a:off x="783694" y="658772"/>
            <a:ext cx="951419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i="0" dirty="0">
                <a:solidFill>
                  <a:srgbClr val="0D0D0D"/>
                </a:solidFill>
                <a:effectLst/>
              </a:rPr>
              <a:t>Financial Analysis</a:t>
            </a:r>
            <a:endParaRPr lang="en-US" sz="3600" b="1" dirty="0"/>
          </a:p>
        </p:txBody>
      </p:sp>
      <p:pic>
        <p:nvPicPr>
          <p:cNvPr id="6" name="Graphic 5" descr="Badge 4 with solid fill">
            <a:extLst>
              <a:ext uri="{FF2B5EF4-FFF2-40B4-BE49-F238E27FC236}">
                <a16:creationId xmlns:a16="http://schemas.microsoft.com/office/drawing/2014/main" id="{AE78DECE-5094-9CBA-C484-05F21A9AE3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42798" y="672376"/>
            <a:ext cx="619125" cy="619125"/>
          </a:xfrm>
          <a:prstGeom prst="rect">
            <a:avLst/>
          </a:prstGeom>
        </p:spPr>
      </p:pic>
      <p:pic>
        <p:nvPicPr>
          <p:cNvPr id="9220" name="Picture 4" descr="Financial - Free business and finance icons">
            <a:extLst>
              <a:ext uri="{FF2B5EF4-FFF2-40B4-BE49-F238E27FC236}">
                <a16:creationId xmlns:a16="http://schemas.microsoft.com/office/drawing/2014/main" id="{66DE57BB-29F1-A440-3886-F0598E5A15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biLevel thresh="7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8812" y="1820436"/>
            <a:ext cx="3442174" cy="3442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aphic 7" descr="Euro with solid fill">
            <a:extLst>
              <a:ext uri="{FF2B5EF4-FFF2-40B4-BE49-F238E27FC236}">
                <a16:creationId xmlns:a16="http://schemas.microsoft.com/office/drawing/2014/main" id="{F955E1FE-3E77-F81E-2FF6-2B0E162352A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58097" y="2466746"/>
            <a:ext cx="958769" cy="95876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4793D6B-E748-773D-8C18-A486C664D4BE}"/>
              </a:ext>
            </a:extLst>
          </p:cNvPr>
          <p:cNvSpPr/>
          <p:nvPr/>
        </p:nvSpPr>
        <p:spPr>
          <a:xfrm>
            <a:off x="5941894" y="5059738"/>
            <a:ext cx="5947229" cy="138335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9218" name="Picture 2" descr="AC Milan Icon | Italian Football Club Iconpack | Giannis Zographos">
            <a:extLst>
              <a:ext uri="{FF2B5EF4-FFF2-40B4-BE49-F238E27FC236}">
                <a16:creationId xmlns:a16="http://schemas.microsoft.com/office/drawing/2014/main" id="{24150BB8-76CD-4E1D-810C-990F6D7397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1297" y="3143566"/>
            <a:ext cx="2293176" cy="2293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1B7FE7C1-E3B6-73BC-7A78-95FFC1B34C08}"/>
              </a:ext>
            </a:extLst>
          </p:cNvPr>
          <p:cNvSpPr txBox="1">
            <a:spLocks/>
          </p:cNvSpPr>
          <p:nvPr/>
        </p:nvSpPr>
        <p:spPr>
          <a:xfrm>
            <a:off x="6998336" y="5436742"/>
            <a:ext cx="5458069" cy="7624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PT" sz="3600" b="1" dirty="0"/>
              <a:t>TOTAL: </a:t>
            </a:r>
            <a:r>
              <a:rPr lang="pt-PT" sz="3600" b="1" dirty="0">
                <a:solidFill>
                  <a:srgbClr val="C00000"/>
                </a:solidFill>
              </a:rPr>
              <a:t>€</a:t>
            </a:r>
            <a:r>
              <a:rPr lang="pt-PT" sz="3600" b="1" i="0" dirty="0">
                <a:solidFill>
                  <a:srgbClr val="C00000"/>
                </a:solidFill>
                <a:effectLst/>
                <a:latin typeface="Söhne"/>
              </a:rPr>
              <a:t>503.508M</a:t>
            </a:r>
            <a:endParaRPr lang="pt-PT" sz="36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03279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3" name="Content Placeholder 8272">
            <a:extLst>
              <a:ext uri="{FF2B5EF4-FFF2-40B4-BE49-F238E27FC236}">
                <a16:creationId xmlns:a16="http://schemas.microsoft.com/office/drawing/2014/main" id="{4933E6C7-8E9A-FCC0-01C4-E6615D0AE0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3364" y="1963874"/>
            <a:ext cx="4927425" cy="3245931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b="1" dirty="0">
                <a:solidFill>
                  <a:srgbClr val="C00000"/>
                </a:solidFill>
              </a:rPr>
              <a:t>Best Position: </a:t>
            </a:r>
            <a:r>
              <a:rPr lang="en-US" dirty="0"/>
              <a:t>Goalkeeper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b="1" dirty="0">
                <a:solidFill>
                  <a:srgbClr val="C00000"/>
                </a:solidFill>
              </a:rPr>
              <a:t>Age: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Under 30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b="1" dirty="0">
                <a:solidFill>
                  <a:srgbClr val="C00000"/>
                </a:solidFill>
              </a:rPr>
              <a:t>Potential: </a:t>
            </a:r>
            <a:r>
              <a:rPr lang="en-US" dirty="0"/>
              <a:t>Above 85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b="1" dirty="0">
                <a:solidFill>
                  <a:srgbClr val="C00000"/>
                </a:solidFill>
              </a:rPr>
              <a:t>Goalkeeper Rating: </a:t>
            </a:r>
            <a:r>
              <a:rPr lang="en-US" dirty="0"/>
              <a:t>Above 80</a:t>
            </a:r>
          </a:p>
        </p:txBody>
      </p:sp>
      <p:pic>
        <p:nvPicPr>
          <p:cNvPr id="8194" name="Picture 2" descr="Giroud turns goalie saviour in win for leaders AC Milan | The Canberra  Times | Canberra, ACT">
            <a:extLst>
              <a:ext uri="{FF2B5EF4-FFF2-40B4-BE49-F238E27FC236}">
                <a16:creationId xmlns:a16="http://schemas.microsoft.com/office/drawing/2014/main" id="{CDE35C01-47B0-7B33-C8B6-4757F0B213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61" r="17763"/>
          <a:stretch/>
        </p:blipFill>
        <p:spPr bwMode="auto">
          <a:xfrm>
            <a:off x="6309311" y="1"/>
            <a:ext cx="5899302" cy="6862230"/>
          </a:xfrm>
          <a:custGeom>
            <a:avLst/>
            <a:gdLst/>
            <a:ahLst/>
            <a:cxnLst/>
            <a:rect l="l" t="t" r="r" b="b"/>
            <a:pathLst>
              <a:path w="5923149" h="6857997">
                <a:moveTo>
                  <a:pt x="320173" y="0"/>
                </a:moveTo>
                <a:lnTo>
                  <a:pt x="5923149" y="0"/>
                </a:lnTo>
                <a:lnTo>
                  <a:pt x="5923149" y="6857997"/>
                </a:lnTo>
                <a:lnTo>
                  <a:pt x="1111789" y="6857997"/>
                </a:lnTo>
                <a:lnTo>
                  <a:pt x="1106562" y="6546368"/>
                </a:lnTo>
                <a:cubicBezTo>
                  <a:pt x="1000021" y="3425651"/>
                  <a:pt x="-688878" y="3321843"/>
                  <a:pt x="320173" y="0"/>
                </a:cubicBezTo>
                <a:close/>
              </a:path>
            </a:pathLst>
          </a:cu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5520206-0D48-DDF1-E732-DAF9E3CE84FE}"/>
              </a:ext>
            </a:extLst>
          </p:cNvPr>
          <p:cNvSpPr txBox="1"/>
          <p:nvPr/>
        </p:nvSpPr>
        <p:spPr>
          <a:xfrm>
            <a:off x="783694" y="658772"/>
            <a:ext cx="951419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i="0" dirty="0">
                <a:solidFill>
                  <a:srgbClr val="0D0D0D"/>
                </a:solidFill>
                <a:effectLst/>
              </a:rPr>
              <a:t>Criteria for new players</a:t>
            </a:r>
            <a:endParaRPr lang="en-US" sz="3600" b="1" dirty="0"/>
          </a:p>
        </p:txBody>
      </p:sp>
      <p:pic>
        <p:nvPicPr>
          <p:cNvPr id="4" name="Graphic 3" descr="Badge 5 with solid fill">
            <a:extLst>
              <a:ext uri="{FF2B5EF4-FFF2-40B4-BE49-F238E27FC236}">
                <a16:creationId xmlns:a16="http://schemas.microsoft.com/office/drawing/2014/main" id="{971E5200-61B8-4073-1CA9-9EBE2ED705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42798" y="672376"/>
            <a:ext cx="619125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5215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ILLLINECOLOR1" val="10206750"/>
  <p:tag name="FILLLINECOLOR2" val="15661005"/>
  <p:tag name="FILLLINECOLOR3" val="14544795"/>
  <p:tag name="FILLLINECOLOR4" val="13428585"/>
  <p:tag name="FILLLINECOLOR5" val="7638551"/>
  <p:tag name="FILLLINECOLOR6" val="5070607"/>
  <p:tag name="FILLLINECOLOR7" val="12682599"/>
  <p:tag name="FILLLINECOLOR8" val="11632640"/>
  <p:tag name="FILLLINECOLOR9" val="5250063"/>
  <p:tag name="FILLLINECOLOR10" val="8404138"/>
  <p:tag name="FILLLINECOLOR11" val="4210752"/>
  <p:tag name="FILLLINECOLOR12" val="15790320"/>
  <p:tag name="FILLLINECOLOR13" val="14277081"/>
  <p:tag name="FILLLINECOLOR14" val="13158600"/>
  <p:tag name="FILLLINECOLOR15" val="11776947"/>
  <p:tag name="FILLLINECOLOR16" val="9211020"/>
  <p:tag name="FILLLINECOLOR17" val="7434609"/>
  <p:tag name="FILLLINECOLOR18" val="5921370"/>
  <p:tag name="FILLLINECOLOR19" val="0"/>
  <p:tag name="FILLLINECOLOR20" val="16777215"/>
  <p:tag name="FILLLINECOLOR22" val="2638780"/>
  <p:tag name="FILLLINECOLOR23" val="46822"/>
  <p:tag name="FILLLINECOLOR24" val="5550723"/>
  <p:tag name="FONTCOLORNUMBER1" val="1"/>
  <p:tag name="FONTCOLORNUMBER2" val="7"/>
  <p:tag name="FONTCOLORNUMBER3" val="13"/>
  <p:tag name="FONTCOLORNUMBER4" val="18"/>
  <p:tag name="FONTCOLORNUMBER5" val="19"/>
  <p:tag name="FONTCOLORNUMBER6" val="20"/>
  <p:tag name="FONTCOLOR1" val="10206750"/>
  <p:tag name="FONTCOLOR2" val="12682599"/>
  <p:tag name="FONTCOLOR3" val="14277081"/>
  <p:tag name="FONTCOLOR4" val="5921370"/>
  <p:tag name="FONTCOLOR5" val="0"/>
  <p:tag name="FONTCOLOR6" val="16777215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596</TotalTime>
  <Words>701</Words>
  <Application>Microsoft Office PowerPoint</Application>
  <PresentationFormat>Widescreen</PresentationFormat>
  <Paragraphs>365</Paragraphs>
  <Slides>14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Aptos</vt:lpstr>
      <vt:lpstr>Arial</vt:lpstr>
      <vt:lpstr>Calibri</vt:lpstr>
      <vt:lpstr>Calibri Light</vt:lpstr>
      <vt:lpstr>Helvetica Neue</vt:lpstr>
      <vt:lpstr>Söhne</vt:lpstr>
      <vt:lpstr>Office Theme</vt:lpstr>
      <vt:lpstr>AC Milan Squad Enhancement Project</vt:lpstr>
      <vt:lpstr>Importance: Strengthening our first and reserve goalkeeper lineup as a foundational step towards a larger team rejuvenation.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AC Milan Squad Enhancement Project</dc:title>
  <dc:creator>Guadalupe Aguero Solis</dc:creator>
  <cp:lastModifiedBy>Luísa Sutil Freitas</cp:lastModifiedBy>
  <cp:revision>2</cp:revision>
  <dcterms:created xsi:type="dcterms:W3CDTF">2024-05-13T08:12:19Z</dcterms:created>
  <dcterms:modified xsi:type="dcterms:W3CDTF">2024-05-13T21:00:42Z</dcterms:modified>
</cp:coreProperties>
</file>